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440" r:id="rId5"/>
    <p:sldId id="2456" r:id="rId6"/>
    <p:sldId id="2433" r:id="rId7"/>
    <p:sldId id="2451" r:id="rId8"/>
    <p:sldId id="2455" r:id="rId9"/>
    <p:sldId id="2449" r:id="rId10"/>
    <p:sldId id="2441" r:id="rId11"/>
    <p:sldId id="2445" r:id="rId12"/>
    <p:sldId id="2442" r:id="rId13"/>
    <p:sldId id="2444" r:id="rId14"/>
    <p:sldId id="2458" r:id="rId15"/>
    <p:sldId id="2461" r:id="rId16"/>
    <p:sldId id="2462" r:id="rId17"/>
    <p:sldId id="2450" r:id="rId18"/>
    <p:sldId id="353" r:id="rId19"/>
    <p:sldId id="2466" r:id="rId20"/>
    <p:sldId id="2464" r:id="rId21"/>
    <p:sldId id="2460" r:id="rId22"/>
    <p:sldId id="2457" r:id="rId23"/>
    <p:sldId id="2463" r:id="rId24"/>
    <p:sldId id="3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AED18-B2C4-4D30-92D6-55426C74E54A}" v="30" dt="2024-06-09T07:20:12.162"/>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showGuides="1">
      <p:cViewPr varScale="1">
        <p:scale>
          <a:sx n="82" d="100"/>
          <a:sy n="82" d="100"/>
        </p:scale>
        <p:origin x="720" y="96"/>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Dixit" userId="f8ac33879051823b" providerId="LiveId" clId="{A19AED18-B2C4-4D30-92D6-55426C74E54A}"/>
    <pc:docChg chg="undo custSel addSld delSld modSld">
      <pc:chgData name="Rohit Dixit" userId="f8ac33879051823b" providerId="LiveId" clId="{A19AED18-B2C4-4D30-92D6-55426C74E54A}" dt="2024-06-09T07:22:17.717" v="455" actId="2062"/>
      <pc:docMkLst>
        <pc:docMk/>
      </pc:docMkLst>
      <pc:sldChg chg="addSp delSp modSp mod">
        <pc:chgData name="Rohit Dixit" userId="f8ac33879051823b" providerId="LiveId" clId="{A19AED18-B2C4-4D30-92D6-55426C74E54A}" dt="2024-06-09T06:48:40.206" v="87" actId="1076"/>
        <pc:sldMkLst>
          <pc:docMk/>
          <pc:sldMk cId="562941178" sldId="353"/>
        </pc:sldMkLst>
        <pc:spChg chg="add mod">
          <ac:chgData name="Rohit Dixit" userId="f8ac33879051823b" providerId="LiveId" clId="{A19AED18-B2C4-4D30-92D6-55426C74E54A}" dt="2024-06-09T06:48:40.206" v="87" actId="1076"/>
          <ac:spMkLst>
            <pc:docMk/>
            <pc:sldMk cId="562941178" sldId="353"/>
            <ac:spMk id="6" creationId="{B4EB84AC-B21A-460D-8C48-0DC13F28B1EC}"/>
          </ac:spMkLst>
        </pc:spChg>
        <pc:graphicFrameChg chg="del mod modGraphic">
          <ac:chgData name="Rohit Dixit" userId="f8ac33879051823b" providerId="LiveId" clId="{A19AED18-B2C4-4D30-92D6-55426C74E54A}" dt="2024-06-09T06:43:05.385" v="43" actId="478"/>
          <ac:graphicFrameMkLst>
            <pc:docMk/>
            <pc:sldMk cId="562941178" sldId="353"/>
            <ac:graphicFrameMk id="2" creationId="{8BE0EBFE-59AE-1EDB-3410-9F73960DF2A7}"/>
          </ac:graphicFrameMkLst>
        </pc:graphicFrameChg>
        <pc:picChg chg="add mod">
          <ac:chgData name="Rohit Dixit" userId="f8ac33879051823b" providerId="LiveId" clId="{A19AED18-B2C4-4D30-92D6-55426C74E54A}" dt="2024-06-09T06:48:27.695" v="85" actId="1076"/>
          <ac:picMkLst>
            <pc:docMk/>
            <pc:sldMk cId="562941178" sldId="353"/>
            <ac:picMk id="4" creationId="{1419B479-48BD-183F-C935-D8EFFC177877}"/>
          </ac:picMkLst>
        </pc:picChg>
        <pc:picChg chg="add mod">
          <ac:chgData name="Rohit Dixit" userId="f8ac33879051823b" providerId="LiveId" clId="{A19AED18-B2C4-4D30-92D6-55426C74E54A}" dt="2024-06-09T06:48:30.432" v="86" actId="1076"/>
          <ac:picMkLst>
            <pc:docMk/>
            <pc:sldMk cId="562941178" sldId="353"/>
            <ac:picMk id="5" creationId="{9AFB74ED-13A8-4338-558F-586316137EBA}"/>
          </ac:picMkLst>
        </pc:picChg>
        <pc:picChg chg="del">
          <ac:chgData name="Rohit Dixit" userId="f8ac33879051823b" providerId="LiveId" clId="{A19AED18-B2C4-4D30-92D6-55426C74E54A}" dt="2024-06-09T06:42:42.939" v="40" actId="478"/>
          <ac:picMkLst>
            <pc:docMk/>
            <pc:sldMk cId="562941178" sldId="353"/>
            <ac:picMk id="13" creationId="{1F5B527D-2042-ECF4-6F2D-24D5961F7FB8}"/>
          </ac:picMkLst>
        </pc:picChg>
        <pc:picChg chg="del">
          <ac:chgData name="Rohit Dixit" userId="f8ac33879051823b" providerId="LiveId" clId="{A19AED18-B2C4-4D30-92D6-55426C74E54A}" dt="2024-06-09T06:42:38.891" v="39" actId="478"/>
          <ac:picMkLst>
            <pc:docMk/>
            <pc:sldMk cId="562941178" sldId="353"/>
            <ac:picMk id="15" creationId="{2A092455-6AA2-79F7-7B7C-A66C5FE236B5}"/>
          </ac:picMkLst>
        </pc:picChg>
      </pc:sldChg>
      <pc:sldChg chg="modSp mod">
        <pc:chgData name="Rohit Dixit" userId="f8ac33879051823b" providerId="LiveId" clId="{A19AED18-B2C4-4D30-92D6-55426C74E54A}" dt="2024-06-09T06:33:59.409" v="0" actId="20577"/>
        <pc:sldMkLst>
          <pc:docMk/>
          <pc:sldMk cId="471855299" sldId="2451"/>
        </pc:sldMkLst>
        <pc:spChg chg="mod">
          <ac:chgData name="Rohit Dixit" userId="f8ac33879051823b" providerId="LiveId" clId="{A19AED18-B2C4-4D30-92D6-55426C74E54A}" dt="2024-06-09T06:33:59.409" v="0" actId="20577"/>
          <ac:spMkLst>
            <pc:docMk/>
            <pc:sldMk cId="471855299" sldId="2451"/>
            <ac:spMk id="8" creationId="{00000000-0000-0000-0000-000000000000}"/>
          </ac:spMkLst>
        </pc:spChg>
      </pc:sldChg>
      <pc:sldChg chg="del">
        <pc:chgData name="Rohit Dixit" userId="f8ac33879051823b" providerId="LiveId" clId="{A19AED18-B2C4-4D30-92D6-55426C74E54A}" dt="2024-06-09T06:42:50.562" v="41" actId="2696"/>
        <pc:sldMkLst>
          <pc:docMk/>
          <pc:sldMk cId="3017855829" sldId="2453"/>
        </pc:sldMkLst>
      </pc:sldChg>
      <pc:sldChg chg="modSp mod">
        <pc:chgData name="Rohit Dixit" userId="f8ac33879051823b" providerId="LiveId" clId="{A19AED18-B2C4-4D30-92D6-55426C74E54A}" dt="2024-06-09T07:22:17.717" v="455" actId="2062"/>
        <pc:sldMkLst>
          <pc:docMk/>
          <pc:sldMk cId="3967656076" sldId="2457"/>
        </pc:sldMkLst>
        <pc:spChg chg="mod">
          <ac:chgData name="Rohit Dixit" userId="f8ac33879051823b" providerId="LiveId" clId="{A19AED18-B2C4-4D30-92D6-55426C74E54A}" dt="2024-06-09T07:22:01.386" v="454" actId="1076"/>
          <ac:spMkLst>
            <pc:docMk/>
            <pc:sldMk cId="3967656076" sldId="2457"/>
            <ac:spMk id="3" creationId="{6E16EF7E-9B6D-83E5-AD03-499DF09DC2E7}"/>
          </ac:spMkLst>
        </pc:spChg>
        <pc:graphicFrameChg chg="mod modGraphic">
          <ac:chgData name="Rohit Dixit" userId="f8ac33879051823b" providerId="LiveId" clId="{A19AED18-B2C4-4D30-92D6-55426C74E54A}" dt="2024-06-09T07:19:35.651" v="429" actId="2711"/>
          <ac:graphicFrameMkLst>
            <pc:docMk/>
            <pc:sldMk cId="3967656076" sldId="2457"/>
            <ac:graphicFrameMk id="8" creationId="{AA27EDFB-956E-1DE8-2DBC-326DC33B36C8}"/>
          </ac:graphicFrameMkLst>
        </pc:graphicFrameChg>
        <pc:graphicFrameChg chg="mod modGraphic">
          <ac:chgData name="Rohit Dixit" userId="f8ac33879051823b" providerId="LiveId" clId="{A19AED18-B2C4-4D30-92D6-55426C74E54A}" dt="2024-06-09T07:22:17.717" v="455" actId="2062"/>
          <ac:graphicFrameMkLst>
            <pc:docMk/>
            <pc:sldMk cId="3967656076" sldId="2457"/>
            <ac:graphicFrameMk id="9" creationId="{9C47BFD8-67A6-CEAA-BEAD-27213581AAA1}"/>
          </ac:graphicFrameMkLst>
        </pc:graphicFrameChg>
      </pc:sldChg>
      <pc:sldChg chg="modSp mod">
        <pc:chgData name="Rohit Dixit" userId="f8ac33879051823b" providerId="LiveId" clId="{A19AED18-B2C4-4D30-92D6-55426C74E54A}" dt="2024-06-09T06:37:23.821" v="2" actId="1076"/>
        <pc:sldMkLst>
          <pc:docMk/>
          <pc:sldMk cId="54994787" sldId="2458"/>
        </pc:sldMkLst>
        <pc:spChg chg="mod">
          <ac:chgData name="Rohit Dixit" userId="f8ac33879051823b" providerId="LiveId" clId="{A19AED18-B2C4-4D30-92D6-55426C74E54A}" dt="2024-06-09T06:37:23.821" v="2" actId="1076"/>
          <ac:spMkLst>
            <pc:docMk/>
            <pc:sldMk cId="54994787" sldId="2458"/>
            <ac:spMk id="7" creationId="{B8AFC885-46A3-F14B-EC4B-1D4C921FCC6F}"/>
          </ac:spMkLst>
        </pc:spChg>
      </pc:sldChg>
      <pc:sldChg chg="modSp">
        <pc:chgData name="Rohit Dixit" userId="f8ac33879051823b" providerId="LiveId" clId="{A19AED18-B2C4-4D30-92D6-55426C74E54A}" dt="2024-06-09T06:39:03.280" v="4" actId="1076"/>
        <pc:sldMkLst>
          <pc:docMk/>
          <pc:sldMk cId="14150237" sldId="2460"/>
        </pc:sldMkLst>
        <pc:picChg chg="mod">
          <ac:chgData name="Rohit Dixit" userId="f8ac33879051823b" providerId="LiveId" clId="{A19AED18-B2C4-4D30-92D6-55426C74E54A}" dt="2024-06-09T06:39:03.280" v="4" actId="1076"/>
          <ac:picMkLst>
            <pc:docMk/>
            <pc:sldMk cId="14150237" sldId="2460"/>
            <ac:picMk id="2056" creationId="{2120BA23-C4D2-B1FD-5013-BEDB412B2AD0}"/>
          </ac:picMkLst>
        </pc:picChg>
      </pc:sldChg>
      <pc:sldChg chg="delSp modSp mod">
        <pc:chgData name="Rohit Dixit" userId="f8ac33879051823b" providerId="LiveId" clId="{A19AED18-B2C4-4D30-92D6-55426C74E54A}" dt="2024-06-09T06:42:14.022" v="38" actId="208"/>
        <pc:sldMkLst>
          <pc:docMk/>
          <pc:sldMk cId="815418491" sldId="2463"/>
        </pc:sldMkLst>
        <pc:spChg chg="mod">
          <ac:chgData name="Rohit Dixit" userId="f8ac33879051823b" providerId="LiveId" clId="{A19AED18-B2C4-4D30-92D6-55426C74E54A}" dt="2024-06-09T06:42:14.022" v="38" actId="208"/>
          <ac:spMkLst>
            <pc:docMk/>
            <pc:sldMk cId="815418491" sldId="2463"/>
            <ac:spMk id="3" creationId="{CEF9F44F-EE80-957B-2E3F-F3DE81EE905E}"/>
          </ac:spMkLst>
        </pc:spChg>
        <pc:picChg chg="del mod">
          <ac:chgData name="Rohit Dixit" userId="f8ac33879051823b" providerId="LiveId" clId="{A19AED18-B2C4-4D30-92D6-55426C74E54A}" dt="2024-06-09T06:41:31.386" v="32" actId="21"/>
          <ac:picMkLst>
            <pc:docMk/>
            <pc:sldMk cId="815418491" sldId="2463"/>
            <ac:picMk id="5122" creationId="{A06959D7-90AF-ADCA-2A81-A2F48486EFF4}"/>
          </ac:picMkLst>
        </pc:picChg>
      </pc:sldChg>
      <pc:sldChg chg="addSp delSp modSp mod">
        <pc:chgData name="Rohit Dixit" userId="f8ac33879051823b" providerId="LiveId" clId="{A19AED18-B2C4-4D30-92D6-55426C74E54A}" dt="2024-06-09T07:18:57.855" v="414" actId="1076"/>
        <pc:sldMkLst>
          <pc:docMk/>
          <pc:sldMk cId="3248152072" sldId="2464"/>
        </pc:sldMkLst>
        <pc:spChg chg="mod">
          <ac:chgData name="Rohit Dixit" userId="f8ac33879051823b" providerId="LiveId" clId="{A19AED18-B2C4-4D30-92D6-55426C74E54A}" dt="2024-06-09T07:06:25.324" v="231" actId="1076"/>
          <ac:spMkLst>
            <pc:docMk/>
            <pc:sldMk cId="3248152072" sldId="2464"/>
            <ac:spMk id="3" creationId="{2775CBE8-5925-AA7E-9FFD-64C5B0CCD788}"/>
          </ac:spMkLst>
        </pc:spChg>
        <pc:spChg chg="del mod">
          <ac:chgData name="Rohit Dixit" userId="f8ac33879051823b" providerId="LiveId" clId="{A19AED18-B2C4-4D30-92D6-55426C74E54A}" dt="2024-06-09T07:06:50.065" v="242" actId="478"/>
          <ac:spMkLst>
            <pc:docMk/>
            <pc:sldMk cId="3248152072" sldId="2464"/>
            <ac:spMk id="4" creationId="{04EA5ED1-28E2-E658-E6AA-4A83468E42E5}"/>
          </ac:spMkLst>
        </pc:spChg>
        <pc:spChg chg="del mod">
          <ac:chgData name="Rohit Dixit" userId="f8ac33879051823b" providerId="LiveId" clId="{A19AED18-B2C4-4D30-92D6-55426C74E54A}" dt="2024-06-09T07:06:53.104" v="244" actId="478"/>
          <ac:spMkLst>
            <pc:docMk/>
            <pc:sldMk cId="3248152072" sldId="2464"/>
            <ac:spMk id="5" creationId="{B3A4786D-4A61-0067-CCBB-74D330C68ACC}"/>
          </ac:spMkLst>
        </pc:spChg>
        <pc:spChg chg="del mod">
          <ac:chgData name="Rohit Dixit" userId="f8ac33879051823b" providerId="LiveId" clId="{A19AED18-B2C4-4D30-92D6-55426C74E54A}" dt="2024-06-09T07:06:55.905" v="246" actId="478"/>
          <ac:spMkLst>
            <pc:docMk/>
            <pc:sldMk cId="3248152072" sldId="2464"/>
            <ac:spMk id="6" creationId="{F95241DC-9DAC-F1AF-A688-5CC095191F60}"/>
          </ac:spMkLst>
        </pc:spChg>
        <pc:spChg chg="del">
          <ac:chgData name="Rohit Dixit" userId="f8ac33879051823b" providerId="LiveId" clId="{A19AED18-B2C4-4D30-92D6-55426C74E54A}" dt="2024-06-09T07:06:33.154" v="232" actId="478"/>
          <ac:spMkLst>
            <pc:docMk/>
            <pc:sldMk cId="3248152072" sldId="2464"/>
            <ac:spMk id="7" creationId="{678C19DE-A387-4144-6822-6A0861F8FA34}"/>
          </ac:spMkLst>
        </pc:spChg>
        <pc:spChg chg="del">
          <ac:chgData name="Rohit Dixit" userId="f8ac33879051823b" providerId="LiveId" clId="{A19AED18-B2C4-4D30-92D6-55426C74E54A}" dt="2024-06-09T07:06:34.297" v="233" actId="478"/>
          <ac:spMkLst>
            <pc:docMk/>
            <pc:sldMk cId="3248152072" sldId="2464"/>
            <ac:spMk id="8" creationId="{D598047D-5753-6924-C3CF-6C1C8F326FFE}"/>
          </ac:spMkLst>
        </pc:spChg>
        <pc:spChg chg="del">
          <ac:chgData name="Rohit Dixit" userId="f8ac33879051823b" providerId="LiveId" clId="{A19AED18-B2C4-4D30-92D6-55426C74E54A}" dt="2024-06-09T07:06:35.454" v="234" actId="478"/>
          <ac:spMkLst>
            <pc:docMk/>
            <pc:sldMk cId="3248152072" sldId="2464"/>
            <ac:spMk id="9" creationId="{ABCB4AA8-7559-FD7E-4951-5681CDA9DCE6}"/>
          </ac:spMkLst>
        </pc:spChg>
        <pc:spChg chg="add mod">
          <ac:chgData name="Rohit Dixit" userId="f8ac33879051823b" providerId="LiveId" clId="{A19AED18-B2C4-4D30-92D6-55426C74E54A}" dt="2024-06-09T07:18:47.086" v="413" actId="14100"/>
          <ac:spMkLst>
            <pc:docMk/>
            <pc:sldMk cId="3248152072" sldId="2464"/>
            <ac:spMk id="10" creationId="{E26F7B8F-821F-998D-7BF5-4D26865C8B1D}"/>
          </ac:spMkLst>
        </pc:spChg>
        <pc:graphicFrameChg chg="add mod">
          <ac:chgData name="Rohit Dixit" userId="f8ac33879051823b" providerId="LiveId" clId="{A19AED18-B2C4-4D30-92D6-55426C74E54A}" dt="2024-06-09T07:12:36.758" v="299" actId="1076"/>
          <ac:graphicFrameMkLst>
            <pc:docMk/>
            <pc:sldMk cId="3248152072" sldId="2464"/>
            <ac:graphicFrameMk id="11" creationId="{ED0B43C8-20C0-2916-55B1-6D59E0D020EE}"/>
          </ac:graphicFrameMkLst>
        </pc:graphicFrameChg>
        <pc:graphicFrameChg chg="del mod modGraphic">
          <ac:chgData name="Rohit Dixit" userId="f8ac33879051823b" providerId="LiveId" clId="{A19AED18-B2C4-4D30-92D6-55426C74E54A}" dt="2024-06-09T07:06:38.911" v="236" actId="478"/>
          <ac:graphicFrameMkLst>
            <pc:docMk/>
            <pc:sldMk cId="3248152072" sldId="2464"/>
            <ac:graphicFrameMk id="12" creationId="{91F11D65-5787-D532-BC39-C2BA05FCF7D6}"/>
          </ac:graphicFrameMkLst>
        </pc:graphicFrameChg>
        <pc:graphicFrameChg chg="del mod modGraphic">
          <ac:chgData name="Rohit Dixit" userId="f8ac33879051823b" providerId="LiveId" clId="{A19AED18-B2C4-4D30-92D6-55426C74E54A}" dt="2024-06-09T07:06:42.176" v="238" actId="478"/>
          <ac:graphicFrameMkLst>
            <pc:docMk/>
            <pc:sldMk cId="3248152072" sldId="2464"/>
            <ac:graphicFrameMk id="13" creationId="{9D6ED848-AC26-8E11-844B-C3D5B6FF8CEC}"/>
          </ac:graphicFrameMkLst>
        </pc:graphicFrameChg>
        <pc:graphicFrameChg chg="del mod modGraphic">
          <ac:chgData name="Rohit Dixit" userId="f8ac33879051823b" providerId="LiveId" clId="{A19AED18-B2C4-4D30-92D6-55426C74E54A}" dt="2024-06-09T07:06:46.088" v="240" actId="478"/>
          <ac:graphicFrameMkLst>
            <pc:docMk/>
            <pc:sldMk cId="3248152072" sldId="2464"/>
            <ac:graphicFrameMk id="14" creationId="{9F86EB1E-404F-3865-3268-48B364CFA572}"/>
          </ac:graphicFrameMkLst>
        </pc:graphicFrameChg>
        <pc:graphicFrameChg chg="add mod">
          <ac:chgData name="Rohit Dixit" userId="f8ac33879051823b" providerId="LiveId" clId="{A19AED18-B2C4-4D30-92D6-55426C74E54A}" dt="2024-06-09T07:12:35.781" v="298" actId="1076"/>
          <ac:graphicFrameMkLst>
            <pc:docMk/>
            <pc:sldMk cId="3248152072" sldId="2464"/>
            <ac:graphicFrameMk id="15" creationId="{AC4AABF8-D1A9-B718-BB7B-BE4C24869591}"/>
          </ac:graphicFrameMkLst>
        </pc:graphicFrameChg>
        <pc:graphicFrameChg chg="add mod">
          <ac:chgData name="Rohit Dixit" userId="f8ac33879051823b" providerId="LiveId" clId="{A19AED18-B2C4-4D30-92D6-55426C74E54A}" dt="2024-06-09T07:12:35.062" v="297" actId="1076"/>
          <ac:graphicFrameMkLst>
            <pc:docMk/>
            <pc:sldMk cId="3248152072" sldId="2464"/>
            <ac:graphicFrameMk id="16" creationId="{EC2A6A8D-6558-5585-0406-A147C8E6B265}"/>
          </ac:graphicFrameMkLst>
        </pc:graphicFrameChg>
        <pc:graphicFrameChg chg="add mod modGraphic">
          <ac:chgData name="Rohit Dixit" userId="f8ac33879051823b" providerId="LiveId" clId="{A19AED18-B2C4-4D30-92D6-55426C74E54A}" dt="2024-06-09T07:18:28.750" v="409" actId="12385"/>
          <ac:graphicFrameMkLst>
            <pc:docMk/>
            <pc:sldMk cId="3248152072" sldId="2464"/>
            <ac:graphicFrameMk id="17" creationId="{0CE5427C-76D8-7E09-58C2-B9D63FA7171D}"/>
          </ac:graphicFrameMkLst>
        </pc:graphicFrameChg>
        <pc:graphicFrameChg chg="add mod modGraphic">
          <ac:chgData name="Rohit Dixit" userId="f8ac33879051823b" providerId="LiveId" clId="{A19AED18-B2C4-4D30-92D6-55426C74E54A}" dt="2024-06-09T07:18:57.855" v="414" actId="1076"/>
          <ac:graphicFrameMkLst>
            <pc:docMk/>
            <pc:sldMk cId="3248152072" sldId="2464"/>
            <ac:graphicFrameMk id="18" creationId="{E886BC03-74AD-7DD9-0B6A-C854A0AD3BB2}"/>
          </ac:graphicFrameMkLst>
        </pc:graphicFrameChg>
        <pc:graphicFrameChg chg="add mod modGraphic">
          <ac:chgData name="Rohit Dixit" userId="f8ac33879051823b" providerId="LiveId" clId="{A19AED18-B2C4-4D30-92D6-55426C74E54A}" dt="2024-06-09T07:18:34.477" v="411" actId="12385"/>
          <ac:graphicFrameMkLst>
            <pc:docMk/>
            <pc:sldMk cId="3248152072" sldId="2464"/>
            <ac:graphicFrameMk id="19" creationId="{B82410E0-9A08-8375-02BA-585B62463E9B}"/>
          </ac:graphicFrameMkLst>
        </pc:graphicFrameChg>
      </pc:sldChg>
      <pc:sldChg chg="addSp modSp new del mod">
        <pc:chgData name="Rohit Dixit" userId="f8ac33879051823b" providerId="LiveId" clId="{A19AED18-B2C4-4D30-92D6-55426C74E54A}" dt="2024-06-09T07:06:16.820" v="230" actId="2696"/>
        <pc:sldMkLst>
          <pc:docMk/>
          <pc:sldMk cId="53506533" sldId="2465"/>
        </pc:sldMkLst>
        <pc:spChg chg="add mod">
          <ac:chgData name="Rohit Dixit" userId="f8ac33879051823b" providerId="LiveId" clId="{A19AED18-B2C4-4D30-92D6-55426C74E54A}" dt="2024-06-09T06:55:48.398" v="112" actId="14100"/>
          <ac:spMkLst>
            <pc:docMk/>
            <pc:sldMk cId="53506533" sldId="2465"/>
            <ac:spMk id="3" creationId="{84E687F4-96EA-4162-8024-84BD3C4F1A9D}"/>
          </ac:spMkLst>
        </pc:spChg>
        <pc:picChg chg="add mod">
          <ac:chgData name="Rohit Dixit" userId="f8ac33879051823b" providerId="LiveId" clId="{A19AED18-B2C4-4D30-92D6-55426C74E54A}" dt="2024-06-09T06:55:21.785" v="110" actId="1076"/>
          <ac:picMkLst>
            <pc:docMk/>
            <pc:sldMk cId="53506533" sldId="2465"/>
            <ac:picMk id="5" creationId="{CEF903EF-40AD-F053-4419-5EAA20B85FD5}"/>
          </ac:picMkLst>
        </pc:picChg>
        <pc:picChg chg="add mod">
          <ac:chgData name="Rohit Dixit" userId="f8ac33879051823b" providerId="LiveId" clId="{A19AED18-B2C4-4D30-92D6-55426C74E54A}" dt="2024-06-09T06:55:31.289" v="111" actId="1076"/>
          <ac:picMkLst>
            <pc:docMk/>
            <pc:sldMk cId="53506533" sldId="2465"/>
            <ac:picMk id="6" creationId="{4376BE08-C170-6607-61A4-DEE81FDE45CD}"/>
          </ac:picMkLst>
        </pc:picChg>
      </pc:sldChg>
      <pc:sldChg chg="addSp delSp modSp add mod">
        <pc:chgData name="Rohit Dixit" userId="f8ac33879051823b" providerId="LiveId" clId="{A19AED18-B2C4-4D30-92D6-55426C74E54A}" dt="2024-06-09T07:06:09.340" v="229" actId="1076"/>
        <pc:sldMkLst>
          <pc:docMk/>
          <pc:sldMk cId="1189932205" sldId="2466"/>
        </pc:sldMkLst>
        <pc:spChg chg="del mod">
          <ac:chgData name="Rohit Dixit" userId="f8ac33879051823b" providerId="LiveId" clId="{A19AED18-B2C4-4D30-92D6-55426C74E54A}" dt="2024-06-09T06:56:30.576" v="118" actId="478"/>
          <ac:spMkLst>
            <pc:docMk/>
            <pc:sldMk cId="1189932205" sldId="2466"/>
            <ac:spMk id="6" creationId="{B4EB84AC-B21A-460D-8C48-0DC13F28B1EC}"/>
          </ac:spMkLst>
        </pc:spChg>
        <pc:spChg chg="add mod">
          <ac:chgData name="Rohit Dixit" userId="f8ac33879051823b" providerId="LiveId" clId="{A19AED18-B2C4-4D30-92D6-55426C74E54A}" dt="2024-06-09T07:06:09.340" v="229" actId="1076"/>
          <ac:spMkLst>
            <pc:docMk/>
            <pc:sldMk cId="1189932205" sldId="2466"/>
            <ac:spMk id="7" creationId="{FBA6B384-E078-FE75-7457-7F32D444BC67}"/>
          </ac:spMkLst>
        </pc:spChg>
        <pc:spChg chg="add mod">
          <ac:chgData name="Rohit Dixit" userId="f8ac33879051823b" providerId="LiveId" clId="{A19AED18-B2C4-4D30-92D6-55426C74E54A}" dt="2024-06-09T06:58:27.861" v="143" actId="1076"/>
          <ac:spMkLst>
            <pc:docMk/>
            <pc:sldMk cId="1189932205" sldId="2466"/>
            <ac:spMk id="8" creationId="{B7A2C3A7-E482-DA3E-864E-40A5FACD7874}"/>
          </ac:spMkLst>
        </pc:spChg>
        <pc:spChg chg="del mod">
          <ac:chgData name="Rohit Dixit" userId="f8ac33879051823b" providerId="LiveId" clId="{A19AED18-B2C4-4D30-92D6-55426C74E54A}" dt="2024-06-09T06:57:23.172" v="129" actId="478"/>
          <ac:spMkLst>
            <pc:docMk/>
            <pc:sldMk cId="1189932205" sldId="2466"/>
            <ac:spMk id="9" creationId="{1283CA61-3EC4-E545-8802-50B767763163}"/>
          </ac:spMkLst>
        </pc:spChg>
        <pc:spChg chg="add mod">
          <ac:chgData name="Rohit Dixit" userId="f8ac33879051823b" providerId="LiveId" clId="{A19AED18-B2C4-4D30-92D6-55426C74E54A}" dt="2024-06-09T07:05:55.394" v="225"/>
          <ac:spMkLst>
            <pc:docMk/>
            <pc:sldMk cId="1189932205" sldId="2466"/>
            <ac:spMk id="11" creationId="{80CAFDA3-526D-5F8E-A608-D2342A235E45}"/>
          </ac:spMkLst>
        </pc:spChg>
        <pc:graphicFrameChg chg="del mod modGraphic">
          <ac:chgData name="Rohit Dixit" userId="f8ac33879051823b" providerId="LiveId" clId="{A19AED18-B2C4-4D30-92D6-55426C74E54A}" dt="2024-06-09T06:56:39.391" v="120" actId="478"/>
          <ac:graphicFrameMkLst>
            <pc:docMk/>
            <pc:sldMk cId="1189932205" sldId="2466"/>
            <ac:graphicFrameMk id="10" creationId="{CA994F36-ED93-D146-5B49-C8B1617ECF91}"/>
          </ac:graphicFrameMkLst>
        </pc:graphicFrameChg>
        <pc:picChg chg="add mod">
          <ac:chgData name="Rohit Dixit" userId="f8ac33879051823b" providerId="LiveId" clId="{A19AED18-B2C4-4D30-92D6-55426C74E54A}" dt="2024-06-09T07:06:01.164" v="227" actId="1076"/>
          <ac:picMkLst>
            <pc:docMk/>
            <pc:sldMk cId="1189932205" sldId="2466"/>
            <ac:picMk id="2" creationId="{E01ACFDE-8D7E-287E-B945-8EED57E1BFEA}"/>
          </ac:picMkLst>
        </pc:picChg>
        <pc:picChg chg="add mod">
          <ac:chgData name="Rohit Dixit" userId="f8ac33879051823b" providerId="LiveId" clId="{A19AED18-B2C4-4D30-92D6-55426C74E54A}" dt="2024-06-09T07:06:03.273" v="228" actId="1076"/>
          <ac:picMkLst>
            <pc:docMk/>
            <pc:sldMk cId="1189932205" sldId="2466"/>
            <ac:picMk id="3" creationId="{3933732C-BE81-091D-75AE-A88014C8A7B0}"/>
          </ac:picMkLst>
        </pc:picChg>
        <pc:picChg chg="del">
          <ac:chgData name="Rohit Dixit" userId="f8ac33879051823b" providerId="LiveId" clId="{A19AED18-B2C4-4D30-92D6-55426C74E54A}" dt="2024-06-09T06:56:23.692" v="114" actId="478"/>
          <ac:picMkLst>
            <pc:docMk/>
            <pc:sldMk cId="1189932205" sldId="2466"/>
            <ac:picMk id="4" creationId="{1419B479-48BD-183F-C935-D8EFFC177877}"/>
          </ac:picMkLst>
        </pc:picChg>
        <pc:picChg chg="del">
          <ac:chgData name="Rohit Dixit" userId="f8ac33879051823b" providerId="LiveId" clId="{A19AED18-B2C4-4D30-92D6-55426C74E54A}" dt="2024-06-09T06:56:24.835" v="115" actId="478"/>
          <ac:picMkLst>
            <pc:docMk/>
            <pc:sldMk cId="1189932205" sldId="2466"/>
            <ac:picMk id="5" creationId="{9AFB74ED-13A8-4338-558F-586316137EBA}"/>
          </ac:picMkLst>
        </pc:picChg>
        <pc:picChg chg="del">
          <ac:chgData name="Rohit Dixit" userId="f8ac33879051823b" providerId="LiveId" clId="{A19AED18-B2C4-4D30-92D6-55426C74E54A}" dt="2024-06-09T06:56:40.655" v="121" actId="478"/>
          <ac:picMkLst>
            <pc:docMk/>
            <pc:sldMk cId="1189932205" sldId="2466"/>
            <ac:picMk id="12" creationId="{1A393FB5-75A6-4E3F-B848-54AFDE31FA9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7/16/2024</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7/16/2024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2555807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9</a:t>
            </a:fld>
            <a:endParaRPr lang="en-US" dirty="0"/>
          </a:p>
        </p:txBody>
      </p:sp>
    </p:spTree>
    <p:extLst>
      <p:ext uri="{BB962C8B-B14F-4D97-AF65-F5344CB8AC3E}">
        <p14:creationId xmlns:p14="http://schemas.microsoft.com/office/powerpoint/2010/main" val="390346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14</a:t>
            </a:fld>
            <a:endParaRPr lang="en-US" dirty="0"/>
          </a:p>
        </p:txBody>
      </p:sp>
    </p:spTree>
    <p:extLst>
      <p:ext uri="{BB962C8B-B14F-4D97-AF65-F5344CB8AC3E}">
        <p14:creationId xmlns:p14="http://schemas.microsoft.com/office/powerpoint/2010/main" val="3794897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15</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16</a:t>
            </a:fld>
            <a:endParaRPr lang="en-US" dirty="0"/>
          </a:p>
        </p:txBody>
      </p:sp>
    </p:spTree>
    <p:extLst>
      <p:ext uri="{BB962C8B-B14F-4D97-AF65-F5344CB8AC3E}">
        <p14:creationId xmlns:p14="http://schemas.microsoft.com/office/powerpoint/2010/main" val="1525329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18</a:t>
            </a:fld>
            <a:endParaRPr lang="en-US" dirty="0"/>
          </a:p>
        </p:txBody>
      </p:sp>
    </p:spTree>
    <p:extLst>
      <p:ext uri="{BB962C8B-B14F-4D97-AF65-F5344CB8AC3E}">
        <p14:creationId xmlns:p14="http://schemas.microsoft.com/office/powerpoint/2010/main" val="417804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21</a:t>
            </a:fld>
            <a:endParaRPr lang="en-US" dirty="0"/>
          </a:p>
        </p:txBody>
      </p:sp>
    </p:spTree>
    <p:extLst>
      <p:ext uri="{BB962C8B-B14F-4D97-AF65-F5344CB8AC3E}">
        <p14:creationId xmlns:p14="http://schemas.microsoft.com/office/powerpoint/2010/main" val="277062357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7/16/2024</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3" name="Shape 61">
            <a:extLst>
              <a:ext uri="{FF2B5EF4-FFF2-40B4-BE49-F238E27FC236}">
                <a16:creationId xmlns:a16="http://schemas.microsoft.com/office/drawing/2014/main" id="{F6F03F60-67D7-4B09-BA61-2DD6EEABD329}"/>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7374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7/16/2024</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4" cstate="screen">
            <a:extLst>
              <a:ext uri="{BEBA8EAE-BF5A-486C-A8C5-ECC9F3942E4B}">
                <a14:imgProps xmlns:a14="http://schemas.microsoft.com/office/drawing/2010/main">
                  <a14:imgLayer r:embed="rId15">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66" r:id="rId6"/>
    <p:sldLayoutId id="2147483672" r:id="rId7"/>
    <p:sldLayoutId id="2147483673" r:id="rId8"/>
    <p:sldLayoutId id="2147483653" r:id="rId9"/>
    <p:sldLayoutId id="2147483671"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5824599" y="2060735"/>
            <a:ext cx="6367401" cy="1671509"/>
          </a:xfrm>
        </p:spPr>
        <p:txBody>
          <a:bodyPr/>
          <a:lstStyle/>
          <a:p>
            <a:pPr algn="ctr"/>
            <a:r>
              <a:rPr lang="en-US" sz="3000" u="sng" dirty="0">
                <a:latin typeface="Times New Roman" panose="02020603050405020304" pitchFamily="18" charset="0"/>
                <a:cs typeface="Times New Roman" panose="02020603050405020304" pitchFamily="18" charset="0"/>
              </a:rPr>
              <a:t>A Comprehensive Study of Capgemini Employee Reviews</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6717314" y="4219829"/>
            <a:ext cx="4630127" cy="1132160"/>
          </a:xfrm>
        </p:spPr>
        <p:txBody>
          <a:bodyPr>
            <a:noAutofit/>
          </a:bodyPr>
          <a:lstStyle/>
          <a:p>
            <a:pPr algn="ctr"/>
            <a:r>
              <a:rPr lang="en-US" sz="2000" b="1" dirty="0">
                <a:latin typeface="Times New Roman" panose="02020603050405020304" pitchFamily="18" charset="0"/>
                <a:cs typeface="Times New Roman" panose="02020603050405020304" pitchFamily="18" charset="0"/>
              </a:rPr>
              <a:t>Presented By</a:t>
            </a:r>
          </a:p>
          <a:p>
            <a:pPr algn="ctr"/>
            <a:r>
              <a:rPr lang="en-US" sz="1400" dirty="0">
                <a:latin typeface="Times New Roman" panose="02020603050405020304" pitchFamily="18" charset="0"/>
                <a:cs typeface="Times New Roman" panose="02020603050405020304" pitchFamily="18" charset="0"/>
              </a:rPr>
              <a:t>Suraj R. Jagtap  MITU22MSDS0012</a:t>
            </a:r>
          </a:p>
          <a:p>
            <a:pPr algn="ctr"/>
            <a:r>
              <a:rPr lang="en-US" sz="1400" dirty="0">
                <a:latin typeface="Times New Roman" panose="02020603050405020304" pitchFamily="18" charset="0"/>
                <a:cs typeface="Times New Roman" panose="02020603050405020304" pitchFamily="18" charset="0"/>
              </a:rPr>
              <a:t>Rohit M. Dixit  MITU22MSDS0025</a:t>
            </a:r>
          </a:p>
          <a:p>
            <a:pPr algn="ctr"/>
            <a:r>
              <a:rPr lang="en-US" sz="1800" b="1" dirty="0">
                <a:latin typeface="Times New Roman" panose="02020603050405020304" pitchFamily="18" charset="0"/>
                <a:cs typeface="Times New Roman" panose="02020603050405020304" pitchFamily="18" charset="0"/>
              </a:rPr>
              <a:t>Under the Guidance of</a:t>
            </a:r>
          </a:p>
          <a:p>
            <a:pPr algn="ctr"/>
            <a:r>
              <a:rPr lang="en-US" sz="1400" dirty="0">
                <a:latin typeface="Times New Roman" panose="02020603050405020304" pitchFamily="18" charset="0"/>
                <a:cs typeface="Times New Roman" panose="02020603050405020304" pitchFamily="18" charset="0"/>
              </a:rPr>
              <a:t>Prof. Rohit Raskar</a:t>
            </a:r>
            <a:endParaRPr lang="en-IN" sz="1400" b="1" dirty="0">
              <a:latin typeface="Times New Roman" panose="02020603050405020304" pitchFamily="18"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brightnessContrast bright="1000"/>
                    </a14:imgEffect>
                  </a14:imgLayer>
                </a14:imgProps>
              </a:ext>
            </a:extLst>
          </a:blip>
          <a:srcRect l="25454" t="525" r="26044" b="-525"/>
          <a:stretch/>
        </p:blipFill>
        <p:spPr>
          <a:xfrm>
            <a:off x="-1" y="1"/>
            <a:ext cx="6547449" cy="6858000"/>
          </a:xfrm>
        </p:spPr>
      </p:pic>
      <p:pic>
        <p:nvPicPr>
          <p:cNvPr id="2" name="Picture 1">
            <a:extLst>
              <a:ext uri="{FF2B5EF4-FFF2-40B4-BE49-F238E27FC236}">
                <a16:creationId xmlns:a16="http://schemas.microsoft.com/office/drawing/2014/main" id="{E515B146-D048-7481-D31D-08A9ABCE5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320" y="0"/>
            <a:ext cx="2260120" cy="94486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36833654-FB97-A60D-3511-17CDD32A9D09}"/>
              </a:ext>
            </a:extLst>
          </p:cNvPr>
          <p:cNvSpPr txBox="1"/>
          <p:nvPr/>
        </p:nvSpPr>
        <p:spPr>
          <a:xfrm>
            <a:off x="6241735" y="1087302"/>
            <a:ext cx="5581290" cy="830997"/>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SCHOOL OF ENGINEERING AND SCIENCE </a:t>
            </a:r>
          </a:p>
          <a:p>
            <a:pPr algn="ctr"/>
            <a:r>
              <a:rPr lang="en-US" sz="1200" dirty="0">
                <a:latin typeface="Times New Roman" panose="02020603050405020304" pitchFamily="18" charset="0"/>
                <a:cs typeface="Times New Roman" panose="02020603050405020304" pitchFamily="18" charset="0"/>
              </a:rPr>
              <a:t>DEPARTMENT OF APPLIED SCIENCE AND HUMANITIES</a:t>
            </a:r>
          </a:p>
          <a:p>
            <a:pPr algn="ctr"/>
            <a:r>
              <a:rPr lang="en-US" sz="1200" dirty="0">
                <a:latin typeface="Times New Roman" panose="02020603050405020304" pitchFamily="18" charset="0"/>
                <a:cs typeface="Times New Roman" panose="02020603050405020304" pitchFamily="18" charset="0"/>
              </a:rPr>
              <a:t>S.Y M.Sc. (Applied Statistics – Data Science)</a:t>
            </a:r>
          </a:p>
          <a:p>
            <a:endParaRPr lang="en-IN" sz="1200" dirty="0"/>
          </a:p>
        </p:txBody>
      </p:sp>
      <p:sp>
        <p:nvSpPr>
          <p:cNvPr id="6" name="TextBox 5">
            <a:extLst>
              <a:ext uri="{FF2B5EF4-FFF2-40B4-BE49-F238E27FC236}">
                <a16:creationId xmlns:a16="http://schemas.microsoft.com/office/drawing/2014/main" id="{012C1E90-D7D3-6055-4108-0D2448877D07}"/>
              </a:ext>
            </a:extLst>
          </p:cNvPr>
          <p:cNvSpPr txBox="1"/>
          <p:nvPr/>
        </p:nvSpPr>
        <p:spPr>
          <a:xfrm>
            <a:off x="7417184" y="1857951"/>
            <a:ext cx="3182230"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22MSDS422: Capstone Major Project</a:t>
            </a: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29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80FD-1705-3256-E397-9B7122331D4D}"/>
              </a:ext>
            </a:extLst>
          </p:cNvPr>
          <p:cNvSpPr>
            <a:spLocks noGrp="1"/>
          </p:cNvSpPr>
          <p:nvPr>
            <p:ph type="title"/>
          </p:nvPr>
        </p:nvSpPr>
        <p:spPr>
          <a:xfrm>
            <a:off x="4382937" y="505687"/>
            <a:ext cx="3426125" cy="637198"/>
          </a:xfrm>
        </p:spPr>
        <p:txBody>
          <a:bodyPr>
            <a:normAutofit/>
          </a:bodyPr>
          <a:lstStyle/>
          <a:p>
            <a:pPr algn="ctr"/>
            <a:r>
              <a:rPr lang="en-US" sz="3600" u="sng" dirty="0">
                <a:latin typeface="Times New Roman" panose="02020603050405020304" pitchFamily="18" charset="0"/>
                <a:cs typeface="Times New Roman" panose="02020603050405020304" pitchFamily="18" charset="0"/>
              </a:rPr>
              <a:t>Word</a:t>
            </a:r>
            <a:r>
              <a:rPr lang="en-US"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Cloud</a:t>
            </a:r>
            <a:endParaRPr lang="en-IN" u="sng"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9CAB7D8-ADFA-9CB9-1483-6B021047F582}"/>
              </a:ext>
            </a:extLst>
          </p:cNvPr>
          <p:cNvSpPr>
            <a:spLocks noGrp="1"/>
          </p:cNvSpPr>
          <p:nvPr>
            <p:ph type="sldNum" sz="quarter" idx="14"/>
          </p:nvPr>
        </p:nvSpPr>
        <p:spPr/>
        <p:txBody>
          <a:bodyPr/>
          <a:lstStyle/>
          <a:p>
            <a:fld id="{45C00377-489B-40EC-B059-26BDDD2E89B9}" type="slidenum">
              <a:rPr lang="en-US" smtClean="0"/>
              <a:pPr/>
              <a:t>10</a:t>
            </a:fld>
            <a:endParaRPr lang="en-US" dirty="0"/>
          </a:p>
        </p:txBody>
      </p:sp>
      <p:sp>
        <p:nvSpPr>
          <p:cNvPr id="15" name="Content Placeholder 14">
            <a:extLst>
              <a:ext uri="{FF2B5EF4-FFF2-40B4-BE49-F238E27FC236}">
                <a16:creationId xmlns:a16="http://schemas.microsoft.com/office/drawing/2014/main" id="{57BD5542-C1EF-6295-8B3F-D2A7BB4C27DE}"/>
              </a:ext>
            </a:extLst>
          </p:cNvPr>
          <p:cNvSpPr>
            <a:spLocks noGrp="1"/>
          </p:cNvSpPr>
          <p:nvPr>
            <p:ph sz="half" idx="1"/>
          </p:nvPr>
        </p:nvSpPr>
        <p:spPr>
          <a:xfrm>
            <a:off x="2139591" y="1898671"/>
            <a:ext cx="2163792" cy="63719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Word Cloud For Likes</a:t>
            </a:r>
          </a:p>
          <a:p>
            <a:endParaRPr lang="en-IN" b="1" dirty="0">
              <a:latin typeface="Times New Roman" panose="02020603050405020304" pitchFamily="18" charset="0"/>
              <a:cs typeface="Times New Roman" panose="02020603050405020304" pitchFamily="18" charset="0"/>
            </a:endParaRPr>
          </a:p>
        </p:txBody>
      </p:sp>
      <p:pic>
        <p:nvPicPr>
          <p:cNvPr id="16" name="Content Placeholder 10">
            <a:extLst>
              <a:ext uri="{FF2B5EF4-FFF2-40B4-BE49-F238E27FC236}">
                <a16:creationId xmlns:a16="http://schemas.microsoft.com/office/drawing/2014/main" id="{4B3A983B-8F44-EBF7-1B18-7DBC78F94678}"/>
              </a:ext>
            </a:extLst>
          </p:cNvPr>
          <p:cNvPicPr>
            <a:picLocks noChangeAspect="1"/>
          </p:cNvPicPr>
          <p:nvPr/>
        </p:nvPicPr>
        <p:blipFill>
          <a:blip r:embed="rId2"/>
          <a:stretch>
            <a:fillRect/>
          </a:stretch>
        </p:blipFill>
        <p:spPr>
          <a:xfrm>
            <a:off x="346974" y="2604880"/>
            <a:ext cx="5749026" cy="3110235"/>
          </a:xfrm>
          <a:prstGeom prst="rect">
            <a:avLst/>
          </a:prstGeom>
        </p:spPr>
      </p:pic>
      <p:sp>
        <p:nvSpPr>
          <p:cNvPr id="18" name="Content Placeholder 17">
            <a:extLst>
              <a:ext uri="{FF2B5EF4-FFF2-40B4-BE49-F238E27FC236}">
                <a16:creationId xmlns:a16="http://schemas.microsoft.com/office/drawing/2014/main" id="{835460C8-B6D3-3344-E86C-797A32380C17}"/>
              </a:ext>
            </a:extLst>
          </p:cNvPr>
          <p:cNvSpPr>
            <a:spLocks noGrp="1"/>
          </p:cNvSpPr>
          <p:nvPr>
            <p:ph sz="half" idx="2"/>
          </p:nvPr>
        </p:nvSpPr>
        <p:spPr>
          <a:xfrm>
            <a:off x="7734689" y="1934036"/>
            <a:ext cx="2412713" cy="365125"/>
          </a:xfrm>
        </p:spPr>
        <p:txBody>
          <a:bodyPr/>
          <a:lstStyle/>
          <a:p>
            <a:pPr marL="0" indent="0">
              <a:buNone/>
            </a:pPr>
            <a:r>
              <a:rPr lang="en-US" b="1" dirty="0">
                <a:latin typeface="Times New Roman" panose="02020603050405020304" pitchFamily="18" charset="0"/>
                <a:cs typeface="Times New Roman" panose="02020603050405020304" pitchFamily="18" charset="0"/>
              </a:rPr>
              <a:t>Word Cloud For Dislikes</a:t>
            </a:r>
            <a:endParaRPr lang="en-IN" b="1" dirty="0">
              <a:latin typeface="Times New Roman" panose="02020603050405020304" pitchFamily="18" charset="0"/>
              <a:cs typeface="Times New Roman" panose="02020603050405020304" pitchFamily="18" charset="0"/>
            </a:endParaRPr>
          </a:p>
        </p:txBody>
      </p:sp>
      <p:pic>
        <p:nvPicPr>
          <p:cNvPr id="19" name="Content Placeholder 12">
            <a:extLst>
              <a:ext uri="{FF2B5EF4-FFF2-40B4-BE49-F238E27FC236}">
                <a16:creationId xmlns:a16="http://schemas.microsoft.com/office/drawing/2014/main" id="{5D482B58-2806-8C51-7F00-7B20A8680B96}"/>
              </a:ext>
            </a:extLst>
          </p:cNvPr>
          <p:cNvPicPr>
            <a:picLocks noChangeAspect="1"/>
          </p:cNvPicPr>
          <p:nvPr/>
        </p:nvPicPr>
        <p:blipFill>
          <a:blip r:embed="rId3"/>
          <a:stretch>
            <a:fillRect/>
          </a:stretch>
        </p:blipFill>
        <p:spPr>
          <a:xfrm>
            <a:off x="6096000" y="2535869"/>
            <a:ext cx="5690093" cy="3110234"/>
          </a:xfrm>
          <a:prstGeom prst="rect">
            <a:avLst/>
          </a:prstGeom>
        </p:spPr>
      </p:pic>
    </p:spTree>
    <p:extLst>
      <p:ext uri="{BB962C8B-B14F-4D97-AF65-F5344CB8AC3E}">
        <p14:creationId xmlns:p14="http://schemas.microsoft.com/office/powerpoint/2010/main" val="50857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0B250-8902-903F-2629-3627376AB88F}"/>
              </a:ext>
            </a:extLst>
          </p:cNvPr>
          <p:cNvSpPr>
            <a:spLocks noGrp="1"/>
          </p:cNvSpPr>
          <p:nvPr>
            <p:ph type="title"/>
          </p:nvPr>
        </p:nvSpPr>
        <p:spPr>
          <a:xfrm>
            <a:off x="1330624" y="428534"/>
            <a:ext cx="9530751" cy="637198"/>
          </a:xfrm>
        </p:spPr>
        <p:txBody>
          <a:bodyPr>
            <a:normAutofit/>
          </a:bodyPr>
          <a:lstStyle/>
          <a:p>
            <a:pPr marL="571500" indent="-571500" algn="ctr">
              <a:buFont typeface="Wingdings" panose="05000000000000000000" pitchFamily="2" charset="2"/>
              <a:buChar char="q"/>
            </a:pPr>
            <a:r>
              <a:rPr lang="en-US" sz="3200" u="sng" dirty="0">
                <a:latin typeface="Times New Roman" panose="02020603050405020304" pitchFamily="18" charset="0"/>
                <a:cs typeface="Times New Roman" panose="02020603050405020304" pitchFamily="18" charset="0"/>
              </a:rPr>
              <a:t>Natural language processing model </a:t>
            </a:r>
            <a:endParaRPr lang="en-IN" sz="3200"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FF8FCDD-AEB7-4AE7-D530-DEDA18BB2D7E}"/>
              </a:ext>
            </a:extLst>
          </p:cNvPr>
          <p:cNvSpPr>
            <a:spLocks noGrp="1"/>
          </p:cNvSpPr>
          <p:nvPr>
            <p:ph type="sldNum" sz="quarter" idx="12"/>
          </p:nvPr>
        </p:nvSpPr>
        <p:spPr/>
        <p:txBody>
          <a:bodyPr/>
          <a:lstStyle/>
          <a:p>
            <a:fld id="{45C00377-489B-40EC-B059-26BDDD2E89B9}" type="slidenum">
              <a:rPr lang="en-US" smtClean="0"/>
              <a:pPr/>
              <a:t>11</a:t>
            </a:fld>
            <a:endParaRPr lang="en-US" dirty="0"/>
          </a:p>
        </p:txBody>
      </p:sp>
      <p:sp>
        <p:nvSpPr>
          <p:cNvPr id="7" name="TextBox 6">
            <a:extLst>
              <a:ext uri="{FF2B5EF4-FFF2-40B4-BE49-F238E27FC236}">
                <a16:creationId xmlns:a16="http://schemas.microsoft.com/office/drawing/2014/main" id="{B8AFC885-46A3-F14B-EC4B-1D4C921FCC6F}"/>
              </a:ext>
            </a:extLst>
          </p:cNvPr>
          <p:cNvSpPr txBox="1"/>
          <p:nvPr/>
        </p:nvSpPr>
        <p:spPr>
          <a:xfrm>
            <a:off x="580660" y="1953041"/>
            <a:ext cx="7261101" cy="4585871"/>
          </a:xfrm>
          <a:prstGeom prst="rect">
            <a:avLst/>
          </a:prstGeom>
          <a:noFill/>
        </p:spPr>
        <p:txBody>
          <a:bodyPr wrap="square" rtlCol="0">
            <a:spAutoFit/>
          </a:bodyPr>
          <a:lstStyle/>
          <a:p>
            <a:pPr marL="0" indent="0">
              <a:buNone/>
            </a:pPr>
            <a:r>
              <a:rPr lang="en-US" sz="2000" b="1" dirty="0">
                <a:latin typeface="Times New Roman" panose="02020603050405020304" pitchFamily="18" charset="0"/>
                <a:cs typeface="Times New Roman" panose="02020603050405020304" pitchFamily="18" charset="0"/>
              </a:rPr>
              <a:t>Natural Language Processing (NLP) model:</a:t>
            </a:r>
          </a:p>
          <a:p>
            <a:pPr marL="0" indent="0">
              <a:buNone/>
            </a:pPr>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Natural language processing (NLP) is a field of computer science that deals with the interaction between computers and human language.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goal of NLP is to understand the human language to computers, generate, and manipulate human language in a way similar to how humans.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Applications:       </a:t>
            </a:r>
          </a:p>
          <a:p>
            <a:r>
              <a:rPr lang="en-US" sz="1800" dirty="0">
                <a:latin typeface="Times New Roman" panose="02020603050405020304" pitchFamily="18" charset="0"/>
                <a:cs typeface="Times New Roman" panose="02020603050405020304" pitchFamily="18" charset="0"/>
              </a:rPr>
              <a:t>                           Machine translations</a:t>
            </a:r>
          </a:p>
          <a:p>
            <a:pPr>
              <a:lnSpc>
                <a:spcPct val="100000"/>
              </a:lnSpc>
            </a:pPr>
            <a:r>
              <a:rPr lang="en-US" sz="1800" dirty="0">
                <a:latin typeface="Times New Roman" panose="02020603050405020304" pitchFamily="18" charset="0"/>
                <a:cs typeface="Times New Roman" panose="02020603050405020304" pitchFamily="18" charset="0"/>
              </a:rPr>
              <a:t>                           Text Summarization</a:t>
            </a:r>
          </a:p>
          <a:p>
            <a:pPr>
              <a:lnSpc>
                <a:spcPct val="100000"/>
              </a:lnSpc>
            </a:pPr>
            <a:r>
              <a:rPr lang="en-US" sz="1800" dirty="0">
                <a:latin typeface="Times New Roman" panose="02020603050405020304" pitchFamily="18" charset="0"/>
                <a:cs typeface="Times New Roman" panose="02020603050405020304" pitchFamily="18" charset="0"/>
              </a:rPr>
              <a:t>                           Cluster Classification</a:t>
            </a:r>
          </a:p>
          <a:p>
            <a:pPr>
              <a:lnSpc>
                <a:spcPct val="100000"/>
              </a:lnSpc>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Search engines</a:t>
            </a:r>
          </a:p>
          <a:p>
            <a:pPr>
              <a:lnSpc>
                <a:spcPct val="100000"/>
              </a:lnSpc>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Customer service</a:t>
            </a:r>
          </a:p>
          <a:p>
            <a:pPr>
              <a:lnSpc>
                <a:spcPct val="100000"/>
              </a:lnSpc>
            </a:pPr>
            <a:r>
              <a:rPr lang="en-US" sz="1800" dirty="0">
                <a:latin typeface="Times New Roman" panose="02020603050405020304" pitchFamily="18" charset="0"/>
                <a:cs typeface="Times New Roman" panose="02020603050405020304" pitchFamily="18" charset="0"/>
              </a:rPr>
              <a:t>                           Data analysis</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307AA619-EFBC-E40B-64CC-D125A5CD0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302" y="2730134"/>
            <a:ext cx="3278038" cy="277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9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678C-CD6F-9609-15B1-A5C26CCAD7E6}"/>
              </a:ext>
            </a:extLst>
          </p:cNvPr>
          <p:cNvSpPr>
            <a:spLocks noGrp="1"/>
          </p:cNvSpPr>
          <p:nvPr>
            <p:ph type="title"/>
          </p:nvPr>
        </p:nvSpPr>
        <p:spPr>
          <a:xfrm>
            <a:off x="1503153" y="471666"/>
            <a:ext cx="9185694" cy="637198"/>
          </a:xfrm>
        </p:spPr>
        <p:txBody>
          <a:bodyPr>
            <a:normAutofit/>
          </a:bodyPr>
          <a:lstStyle/>
          <a:p>
            <a:pPr marL="514350" indent="-514350" algn="ctr">
              <a:buFont typeface="+mj-lt"/>
              <a:buAutoNum type="arabicPeriod"/>
            </a:pPr>
            <a:r>
              <a:rPr lang="en-US" sz="2400" u="sng" dirty="0">
                <a:latin typeface="Times New Roman" panose="02020603050405020304" pitchFamily="18" charset="0"/>
                <a:cs typeface="Times New Roman" panose="02020603050405020304" pitchFamily="18" charset="0"/>
              </a:rPr>
              <a:t>Extract key words from likes and dislikes</a:t>
            </a:r>
            <a:endParaRPr lang="en-IN" sz="2400" u="sng" dirty="0">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95F0D640-0638-0743-6798-FF648D04BCA9}"/>
              </a:ext>
            </a:extLst>
          </p:cNvPr>
          <p:cNvGraphicFramePr>
            <a:graphicFrameLocks noGrp="1"/>
          </p:cNvGraphicFramePr>
          <p:nvPr>
            <p:ph idx="1"/>
            <p:extLst>
              <p:ext uri="{D42A27DB-BD31-4B8C-83A1-F6EECF244321}">
                <p14:modId xmlns:p14="http://schemas.microsoft.com/office/powerpoint/2010/main" val="1933670484"/>
              </p:ext>
            </p:extLst>
          </p:nvPr>
        </p:nvGraphicFramePr>
        <p:xfrm>
          <a:off x="838200" y="1745514"/>
          <a:ext cx="10515600" cy="442468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459029500"/>
                    </a:ext>
                  </a:extLst>
                </a:gridCol>
                <a:gridCol w="3451285">
                  <a:extLst>
                    <a:ext uri="{9D8B030D-6E8A-4147-A177-3AD203B41FA5}">
                      <a16:colId xmlns:a16="http://schemas.microsoft.com/office/drawing/2014/main" val="3060255569"/>
                    </a:ext>
                  </a:extLst>
                </a:gridCol>
                <a:gridCol w="1806515">
                  <a:extLst>
                    <a:ext uri="{9D8B030D-6E8A-4147-A177-3AD203B41FA5}">
                      <a16:colId xmlns:a16="http://schemas.microsoft.com/office/drawing/2014/main" val="427211819"/>
                    </a:ext>
                  </a:extLst>
                </a:gridCol>
                <a:gridCol w="2628900">
                  <a:extLst>
                    <a:ext uri="{9D8B030D-6E8A-4147-A177-3AD203B41FA5}">
                      <a16:colId xmlns:a16="http://schemas.microsoft.com/office/drawing/2014/main" val="3655019667"/>
                    </a:ext>
                  </a:extLst>
                </a:gridCol>
              </a:tblGrid>
              <a:tr h="370840">
                <a:tc>
                  <a:txBody>
                    <a:bodyPr/>
                    <a:lstStyle/>
                    <a:p>
                      <a:pPr algn="ctr"/>
                      <a:r>
                        <a:rPr lang="en-IN" sz="1200" dirty="0">
                          <a:latin typeface="Times New Roman" panose="02020603050405020304" pitchFamily="18" charset="0"/>
                          <a:cs typeface="Times New Roman" panose="02020603050405020304" pitchFamily="18" charset="0"/>
                        </a:rPr>
                        <a:t>Rank</a:t>
                      </a:r>
                    </a:p>
                  </a:txBody>
                  <a:tcPr/>
                </a:tc>
                <a:tc>
                  <a:txBody>
                    <a:bodyPr/>
                    <a:lstStyle/>
                    <a:p>
                      <a:pPr algn="ctr"/>
                      <a:r>
                        <a:rPr lang="en-IN" sz="1200" dirty="0">
                          <a:latin typeface="Times New Roman" panose="02020603050405020304" pitchFamily="18" charset="0"/>
                          <a:cs typeface="Times New Roman" panose="02020603050405020304" pitchFamily="18" charset="0"/>
                        </a:rPr>
                        <a:t>Description</a:t>
                      </a:r>
                    </a:p>
                  </a:txBody>
                  <a:tcPr/>
                </a:tc>
                <a:tc>
                  <a:txBody>
                    <a:bodyPr/>
                    <a:lstStyle/>
                    <a:p>
                      <a:pPr algn="ctr"/>
                      <a:r>
                        <a:rPr lang="en-IN" sz="1200" dirty="0">
                          <a:latin typeface="Times New Roman" panose="02020603050405020304" pitchFamily="18" charset="0"/>
                          <a:cs typeface="Times New Roman" panose="02020603050405020304" pitchFamily="18" charset="0"/>
                        </a:rPr>
                        <a:t>Keywords</a:t>
                      </a:r>
                    </a:p>
                  </a:txBody>
                  <a:tcPr/>
                </a:tc>
                <a:tc>
                  <a:txBody>
                    <a:bodyPr/>
                    <a:lstStyle/>
                    <a:p>
                      <a:pPr algn="ctr"/>
                      <a:r>
                        <a:rPr lang="en-IN" sz="1200" dirty="0" err="1">
                          <a:latin typeface="Times New Roman" panose="02020603050405020304" pitchFamily="18" charset="0"/>
                          <a:cs typeface="Times New Roman" panose="02020603050405020304" pitchFamily="18" charset="0"/>
                        </a:rPr>
                        <a:t>TfIdf_Scores</a:t>
                      </a:r>
                      <a:r>
                        <a:rPr lang="en-IN" sz="1200"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3949715714"/>
                  </a:ext>
                </a:extLst>
              </a:tr>
              <a:tr h="370840">
                <a:tc>
                  <a:txBody>
                    <a:bodyPr/>
                    <a:lstStyle/>
                    <a:p>
                      <a:pPr algn="ctr"/>
                      <a:r>
                        <a:rPr lang="en-IN" sz="1200" dirty="0">
                          <a:latin typeface="Times New Roman" panose="02020603050405020304" pitchFamily="18" charset="0"/>
                          <a:cs typeface="Times New Roman" panose="02020603050405020304" pitchFamily="18" charset="0"/>
                        </a:rPr>
                        <a:t>22193</a:t>
                      </a:r>
                    </a:p>
                  </a:txBody>
                  <a:tcPr/>
                </a:tc>
                <a:tc>
                  <a:txBody>
                    <a:bodyPr/>
                    <a:lstStyle/>
                    <a:p>
                      <a:pPr algn="l"/>
                      <a:r>
                        <a:rPr lang="en-IN" sz="1200" dirty="0" err="1">
                          <a:latin typeface="Times New Roman" panose="02020603050405020304" pitchFamily="18" charset="0"/>
                          <a:cs typeface="Times New Roman" panose="02020603050405020304" pitchFamily="18" charset="0"/>
                        </a:rPr>
                        <a:t>NothingPolicy</a:t>
                      </a:r>
                      <a:r>
                        <a:rPr lang="en-IN" sz="1200" dirty="0">
                          <a:latin typeface="Times New Roman" panose="02020603050405020304" pitchFamily="18" charset="0"/>
                          <a:cs typeface="Times New Roman" panose="02020603050405020304" pitchFamily="18" charset="0"/>
                        </a:rPr>
                        <a:t> is not good</a:t>
                      </a:r>
                    </a:p>
                  </a:txBody>
                  <a:tcPr/>
                </a:tc>
                <a:tc>
                  <a:txBody>
                    <a:bodyPr/>
                    <a:lstStyle/>
                    <a:p>
                      <a:pPr algn="ctr"/>
                      <a:r>
                        <a:rPr lang="en-US" sz="1200" dirty="0">
                          <a:latin typeface="Times New Roman" panose="02020603050405020304" pitchFamily="18" charset="0"/>
                          <a:cs typeface="Times New Roman" panose="02020603050405020304" pitchFamily="18" charset="0"/>
                        </a:rPr>
                        <a:t>Work</a:t>
                      </a:r>
                    </a:p>
                  </a:txBody>
                  <a:tcPr/>
                </a:tc>
                <a:tc>
                  <a:txBody>
                    <a:bodyPr/>
                    <a:lstStyle/>
                    <a:p>
                      <a:pPr algn="ctr"/>
                      <a:r>
                        <a:rPr lang="en-IN" sz="1200" dirty="0">
                          <a:latin typeface="Times New Roman" panose="02020603050405020304" pitchFamily="18" charset="0"/>
                          <a:cs typeface="Times New Roman" panose="02020603050405020304" pitchFamily="18" charset="0"/>
                        </a:rPr>
                        <a:t>3.260481</a:t>
                      </a:r>
                    </a:p>
                  </a:txBody>
                  <a:tcPr/>
                </a:tc>
                <a:extLst>
                  <a:ext uri="{0D108BD9-81ED-4DB2-BD59-A6C34878D82A}">
                    <a16:rowId xmlns:a16="http://schemas.microsoft.com/office/drawing/2014/main" val="1553076462"/>
                  </a:ext>
                </a:extLst>
              </a:tr>
              <a:tr h="370840">
                <a:tc>
                  <a:txBody>
                    <a:bodyPr/>
                    <a:lstStyle/>
                    <a:p>
                      <a:pPr algn="ctr"/>
                      <a:r>
                        <a:rPr lang="en-IN" sz="1200" dirty="0">
                          <a:latin typeface="Times New Roman" panose="02020603050405020304" pitchFamily="18" charset="0"/>
                          <a:cs typeface="Times New Roman" panose="02020603050405020304" pitchFamily="18" charset="0"/>
                        </a:rPr>
                        <a:t>8947</a:t>
                      </a:r>
                    </a:p>
                  </a:txBody>
                  <a:tcPr/>
                </a:tc>
                <a:tc>
                  <a:txBody>
                    <a:bodyPr/>
                    <a:lstStyle/>
                    <a:p>
                      <a:pPr algn="l"/>
                      <a:r>
                        <a:rPr lang="en-US" sz="1200" dirty="0">
                          <a:latin typeface="Times New Roman" panose="02020603050405020304" pitchFamily="18" charset="0"/>
                          <a:cs typeface="Times New Roman" panose="02020603050405020304" pitchFamily="18" charset="0"/>
                        </a:rPr>
                        <a:t>This Organization Conduct good learning </a:t>
                      </a:r>
                      <a:r>
                        <a:rPr lang="en-US" sz="1200" dirty="0" err="1">
                          <a:latin typeface="Times New Roman" panose="02020603050405020304" pitchFamily="18" charset="0"/>
                          <a:cs typeface="Times New Roman" panose="02020603050405020304" pitchFamily="18" charset="0"/>
                        </a:rPr>
                        <a:t>sessio</a:t>
                      </a:r>
                      <a:r>
                        <a:rPr lang="en-US" sz="12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Good</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1.822455</a:t>
                      </a:r>
                    </a:p>
                  </a:txBody>
                  <a:tcPr/>
                </a:tc>
                <a:extLst>
                  <a:ext uri="{0D108BD9-81ED-4DB2-BD59-A6C34878D82A}">
                    <a16:rowId xmlns:a16="http://schemas.microsoft.com/office/drawing/2014/main" val="266735248"/>
                  </a:ext>
                </a:extLst>
              </a:tr>
              <a:tr h="370840">
                <a:tc>
                  <a:txBody>
                    <a:bodyPr/>
                    <a:lstStyle/>
                    <a:p>
                      <a:pPr algn="ctr"/>
                      <a:r>
                        <a:rPr lang="en-IN" sz="1200" dirty="0">
                          <a:latin typeface="Times New Roman" panose="02020603050405020304" pitchFamily="18" charset="0"/>
                          <a:cs typeface="Times New Roman" panose="02020603050405020304" pitchFamily="18" charset="0"/>
                        </a:rPr>
                        <a:t>4547 </a:t>
                      </a:r>
                    </a:p>
                  </a:txBody>
                  <a:tcPr/>
                </a:tc>
                <a:tc>
                  <a:txBody>
                    <a:bodyPr/>
                    <a:lstStyle/>
                    <a:p>
                      <a:pPr algn="l"/>
                      <a:r>
                        <a:rPr lang="en-US" sz="1200" dirty="0">
                          <a:latin typeface="Times New Roman" panose="02020603050405020304" pitchFamily="18" charset="0"/>
                          <a:cs typeface="Times New Roman" panose="02020603050405020304" pitchFamily="18" charset="0"/>
                        </a:rPr>
                        <a:t>Salary on time.\</a:t>
                      </a:r>
                      <a:r>
                        <a:rPr lang="en-US" sz="1200" dirty="0" err="1">
                          <a:latin typeface="Times New Roman" panose="02020603050405020304" pitchFamily="18" charset="0"/>
                          <a:cs typeface="Times New Roman" panose="02020603050405020304" pitchFamily="18" charset="0"/>
                        </a:rPr>
                        <a:t>nMNC</a:t>
                      </a:r>
                      <a:r>
                        <a:rPr lang="en-US" sz="1200" dirty="0">
                          <a:latin typeface="Times New Roman" panose="02020603050405020304" pitchFamily="18" charset="0"/>
                          <a:cs typeface="Times New Roman" panose="02020603050405020304" pitchFamily="18" charset="0"/>
                        </a:rPr>
                        <a:t> Work culture\</a:t>
                      </a:r>
                      <a:r>
                        <a:rPr lang="en-US" sz="1200" dirty="0" err="1">
                          <a:latin typeface="Times New Roman" panose="02020603050405020304" pitchFamily="18" charset="0"/>
                          <a:cs typeface="Times New Roman" panose="02020603050405020304" pitchFamily="18" charset="0"/>
                        </a:rPr>
                        <a:t>nWork</a:t>
                      </a:r>
                      <a:r>
                        <a:rPr lang="en-US" sz="1200" dirty="0">
                          <a:latin typeface="Times New Roman" panose="02020603050405020304" pitchFamily="18" charset="0"/>
                          <a:cs typeface="Times New Roman" panose="02020603050405020304" pitchFamily="18" charset="0"/>
                        </a:rPr>
                        <a:t> life b...</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Is</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1.536754</a:t>
                      </a:r>
                    </a:p>
                  </a:txBody>
                  <a:tcPr/>
                </a:tc>
                <a:extLst>
                  <a:ext uri="{0D108BD9-81ED-4DB2-BD59-A6C34878D82A}">
                    <a16:rowId xmlns:a16="http://schemas.microsoft.com/office/drawing/2014/main" val="1174792071"/>
                  </a:ext>
                </a:extLst>
              </a:tr>
              <a:tr h="370840">
                <a:tc>
                  <a:txBody>
                    <a:bodyPr/>
                    <a:lstStyle/>
                    <a:p>
                      <a:pPr algn="ctr"/>
                      <a:r>
                        <a:rPr lang="en-IN" sz="1200" dirty="0">
                          <a:latin typeface="Times New Roman" panose="02020603050405020304" pitchFamily="18" charset="0"/>
                          <a:cs typeface="Times New Roman" panose="02020603050405020304" pitchFamily="18" charset="0"/>
                        </a:rPr>
                        <a:t>3700</a:t>
                      </a:r>
                    </a:p>
                  </a:txBody>
                  <a:tcPr/>
                </a:tc>
                <a:tc>
                  <a:txBody>
                    <a:bodyPr/>
                    <a:lstStyle/>
                    <a:p>
                      <a:pPr algn="l"/>
                      <a:r>
                        <a:rPr lang="en-US" sz="1200" dirty="0">
                          <a:latin typeface="Times New Roman" panose="02020603050405020304" pitchFamily="18" charset="0"/>
                          <a:cs typeface="Times New Roman" panose="02020603050405020304" pitchFamily="18" charset="0"/>
                        </a:rPr>
                        <a:t>Good to work under this </a:t>
                      </a:r>
                      <a:r>
                        <a:rPr lang="en-US" sz="1200" dirty="0" err="1">
                          <a:latin typeface="Times New Roman" panose="02020603050405020304" pitchFamily="18" charset="0"/>
                          <a:cs typeface="Times New Roman" panose="02020603050405020304" pitchFamily="18" charset="0"/>
                        </a:rPr>
                        <a:t>companyi</a:t>
                      </a:r>
                      <a:r>
                        <a:rPr lang="en-US" sz="1200" dirty="0">
                          <a:latin typeface="Times New Roman" panose="02020603050405020304" pitchFamily="18" charset="0"/>
                          <a:cs typeface="Times New Roman" panose="02020603050405020304" pitchFamily="18" charset="0"/>
                        </a:rPr>
                        <a:t> didn't face a...</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Security</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0.893850</a:t>
                      </a:r>
                    </a:p>
                  </a:txBody>
                  <a:tcPr/>
                </a:tc>
                <a:extLst>
                  <a:ext uri="{0D108BD9-81ED-4DB2-BD59-A6C34878D82A}">
                    <a16:rowId xmlns:a16="http://schemas.microsoft.com/office/drawing/2014/main" val="738755187"/>
                  </a:ext>
                </a:extLst>
              </a:tr>
              <a:tr h="370840">
                <a:tc>
                  <a:txBody>
                    <a:bodyPr/>
                    <a:lstStyle/>
                    <a:p>
                      <a:pPr algn="ctr"/>
                      <a:r>
                        <a:rPr lang="en-IN" sz="1200" dirty="0">
                          <a:latin typeface="Times New Roman" panose="02020603050405020304" pitchFamily="18" charset="0"/>
                          <a:cs typeface="Times New Roman" panose="02020603050405020304" pitchFamily="18" charset="0"/>
                        </a:rPr>
                        <a:t>508</a:t>
                      </a:r>
                    </a:p>
                  </a:txBody>
                  <a:tcPr/>
                </a:tc>
                <a:tc>
                  <a:txBody>
                    <a:bodyPr/>
                    <a:lstStyle/>
                    <a:p>
                      <a:pPr algn="l"/>
                      <a:r>
                        <a:rPr lang="en-US" sz="1200" dirty="0">
                          <a:latin typeface="Times New Roman" panose="02020603050405020304" pitchFamily="18" charset="0"/>
                          <a:cs typeface="Times New Roman" panose="02020603050405020304" pitchFamily="18" charset="0"/>
                        </a:rPr>
                        <a:t>As a fresher it is good </a:t>
                      </a:r>
                      <a:r>
                        <a:rPr lang="en-US" sz="1200" dirty="0" err="1">
                          <a:latin typeface="Times New Roman" panose="02020603050405020304" pitchFamily="18" charset="0"/>
                          <a:cs typeface="Times New Roman" panose="02020603050405020304" pitchFamily="18" charset="0"/>
                        </a:rPr>
                        <a:t>companyFor</a:t>
                      </a:r>
                      <a:r>
                        <a:rPr lang="en-US" sz="1200" dirty="0">
                          <a:latin typeface="Times New Roman" panose="02020603050405020304" pitchFamily="18" charset="0"/>
                          <a:cs typeface="Times New Roman" panose="02020603050405020304" pitchFamily="18" charset="0"/>
                        </a:rPr>
                        <a:t> experienced...</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Job</a:t>
                      </a:r>
                    </a:p>
                    <a:p>
                      <a:pPr algn="ct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1.133523</a:t>
                      </a:r>
                    </a:p>
                  </a:txBody>
                  <a:tcPr/>
                </a:tc>
                <a:extLst>
                  <a:ext uri="{0D108BD9-81ED-4DB2-BD59-A6C34878D82A}">
                    <a16:rowId xmlns:a16="http://schemas.microsoft.com/office/drawing/2014/main" val="1821648128"/>
                  </a:ext>
                </a:extLst>
              </a:tr>
              <a:tr h="370840">
                <a:tc>
                  <a:txBody>
                    <a:bodyPr/>
                    <a:lstStyle/>
                    <a:p>
                      <a:pPr algn="ctr"/>
                      <a:r>
                        <a:rPr lang="en-IN" sz="1200" dirty="0">
                          <a:latin typeface="Times New Roman" panose="02020603050405020304" pitchFamily="18" charset="0"/>
                          <a:cs typeface="Times New Roman" panose="02020603050405020304" pitchFamily="18" charset="0"/>
                        </a:rPr>
                        <a:t>6697</a:t>
                      </a:r>
                    </a:p>
                  </a:txBody>
                  <a:tcPr/>
                </a:tc>
                <a:tc>
                  <a:txBody>
                    <a:bodyPr/>
                    <a:lstStyle/>
                    <a:p>
                      <a:pPr algn="l"/>
                      <a:r>
                        <a:rPr lang="en-US" sz="1200" dirty="0" err="1">
                          <a:latin typeface="Times New Roman" panose="02020603050405020304" pitchFamily="18" charset="0"/>
                          <a:cs typeface="Times New Roman" panose="02020603050405020304" pitchFamily="18" charset="0"/>
                        </a:rPr>
                        <a:t>CultureAppraisal</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nWork</a:t>
                      </a:r>
                      <a:r>
                        <a:rPr lang="en-US" sz="1200" dirty="0">
                          <a:latin typeface="Times New Roman" panose="02020603050405020304" pitchFamily="18" charset="0"/>
                          <a:cs typeface="Times New Roman" panose="02020603050405020304" pitchFamily="18" charset="0"/>
                        </a:rPr>
                        <a:t> culture\</a:t>
                      </a:r>
                      <a:r>
                        <a:rPr lang="en-US" sz="1200" dirty="0" err="1">
                          <a:latin typeface="Times New Roman" panose="02020603050405020304" pitchFamily="18" charset="0"/>
                          <a:cs typeface="Times New Roman" panose="02020603050405020304" pitchFamily="18" charset="0"/>
                        </a:rPr>
                        <a:t>nJob</a:t>
                      </a:r>
                      <a:r>
                        <a:rPr lang="en-US" sz="1200" dirty="0">
                          <a:latin typeface="Times New Roman" panose="02020603050405020304" pitchFamily="18" charset="0"/>
                          <a:cs typeface="Times New Roman" panose="02020603050405020304" pitchFamily="18" charset="0"/>
                        </a:rPr>
                        <a:t> security</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Salary</a:t>
                      </a:r>
                    </a:p>
                    <a:p>
                      <a:pPr algn="ct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1.036641</a:t>
                      </a:r>
                    </a:p>
                  </a:txBody>
                  <a:tcPr/>
                </a:tc>
                <a:extLst>
                  <a:ext uri="{0D108BD9-81ED-4DB2-BD59-A6C34878D82A}">
                    <a16:rowId xmlns:a16="http://schemas.microsoft.com/office/drawing/2014/main" val="586885707"/>
                  </a:ext>
                </a:extLst>
              </a:tr>
              <a:tr h="370840">
                <a:tc>
                  <a:txBody>
                    <a:bodyPr/>
                    <a:lstStyle/>
                    <a:p>
                      <a:pPr algn="ctr"/>
                      <a:r>
                        <a:rPr lang="en-IN" sz="1200" dirty="0">
                          <a:latin typeface="Times New Roman" panose="02020603050405020304" pitchFamily="18" charset="0"/>
                          <a:cs typeface="Times New Roman" panose="02020603050405020304" pitchFamily="18" charset="0"/>
                        </a:rPr>
                        <a:t>11109</a:t>
                      </a:r>
                    </a:p>
                  </a:txBody>
                  <a:tcPr/>
                </a:tc>
                <a:tc>
                  <a:txBody>
                    <a:bodyPr/>
                    <a:lstStyle/>
                    <a:p>
                      <a:pPr algn="l"/>
                      <a:r>
                        <a:rPr lang="en-US" sz="1200" dirty="0">
                          <a:latin typeface="Times New Roman" panose="02020603050405020304" pitchFamily="18" charset="0"/>
                          <a:cs typeface="Times New Roman" panose="02020603050405020304" pitchFamily="18" charset="0"/>
                        </a:rPr>
                        <a:t>Salary </a:t>
                      </a:r>
                      <a:r>
                        <a:rPr lang="en-US" sz="1200" dirty="0" err="1">
                          <a:latin typeface="Times New Roman" panose="02020603050405020304" pitchFamily="18" charset="0"/>
                          <a:cs typeface="Times New Roman" panose="02020603050405020304" pitchFamily="18" charset="0"/>
                        </a:rPr>
                        <a:t>appraisalNA</a:t>
                      </a:r>
                      <a:r>
                        <a:rPr lang="en-US" sz="1200" dirty="0">
                          <a:latin typeface="Times New Roman" panose="02020603050405020304" pitchFamily="18" charset="0"/>
                          <a:cs typeface="Times New Roman" panose="02020603050405020304" pitchFamily="18" charset="0"/>
                        </a:rPr>
                        <a:t>. There is nothing which I d...</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Like</a:t>
                      </a:r>
                    </a:p>
                    <a:p>
                      <a:pPr algn="ct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1.073958</a:t>
                      </a:r>
                    </a:p>
                  </a:txBody>
                  <a:tcPr/>
                </a:tc>
                <a:extLst>
                  <a:ext uri="{0D108BD9-81ED-4DB2-BD59-A6C34878D82A}">
                    <a16:rowId xmlns:a16="http://schemas.microsoft.com/office/drawing/2014/main" val="4186185008"/>
                  </a:ext>
                </a:extLst>
              </a:tr>
              <a:tr h="370840">
                <a:tc>
                  <a:txBody>
                    <a:bodyPr/>
                    <a:lstStyle/>
                    <a:p>
                      <a:pPr algn="ctr"/>
                      <a:r>
                        <a:rPr lang="en-IN" sz="1200" dirty="0">
                          <a:latin typeface="Times New Roman" panose="02020603050405020304" pitchFamily="18" charset="0"/>
                          <a:cs typeface="Times New Roman" panose="02020603050405020304" pitchFamily="18" charset="0"/>
                        </a:rPr>
                        <a:t>4061</a:t>
                      </a:r>
                    </a:p>
                  </a:txBody>
                  <a:tcPr/>
                </a:tc>
                <a:tc>
                  <a:txBody>
                    <a:bodyPr/>
                    <a:lstStyle/>
                    <a:p>
                      <a:pPr algn="l"/>
                      <a:r>
                        <a:rPr lang="en-US" sz="1200" dirty="0">
                          <a:latin typeface="Times New Roman" panose="02020603050405020304" pitchFamily="18" charset="0"/>
                          <a:cs typeface="Times New Roman" panose="02020603050405020304" pitchFamily="18" charset="0"/>
                        </a:rPr>
                        <a:t>Nothing I </a:t>
                      </a:r>
                      <a:r>
                        <a:rPr lang="en-US" sz="1200" dirty="0" err="1">
                          <a:latin typeface="Times New Roman" panose="02020603050405020304" pitchFamily="18" charset="0"/>
                          <a:cs typeface="Times New Roman" panose="02020603050405020304" pitchFamily="18" charset="0"/>
                        </a:rPr>
                        <a:t>like.No</a:t>
                      </a:r>
                      <a:r>
                        <a:rPr lang="en-US" sz="1200" dirty="0">
                          <a:latin typeface="Times New Roman" panose="02020603050405020304" pitchFamily="18" charset="0"/>
                          <a:cs typeface="Times New Roman" panose="02020603050405020304" pitchFamily="18" charset="0"/>
                        </a:rPr>
                        <a:t> job security here plus bad e...</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Not</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1.380125</a:t>
                      </a:r>
                    </a:p>
                  </a:txBody>
                  <a:tcPr/>
                </a:tc>
                <a:extLst>
                  <a:ext uri="{0D108BD9-81ED-4DB2-BD59-A6C34878D82A}">
                    <a16:rowId xmlns:a16="http://schemas.microsoft.com/office/drawing/2014/main" val="1076710532"/>
                  </a:ext>
                </a:extLst>
              </a:tr>
              <a:tr h="370840">
                <a:tc>
                  <a:txBody>
                    <a:bodyPr/>
                    <a:lstStyle/>
                    <a:p>
                      <a:pPr algn="ctr"/>
                      <a:r>
                        <a:rPr lang="en-IN" sz="1200" dirty="0">
                          <a:latin typeface="Times New Roman" panose="02020603050405020304" pitchFamily="18" charset="0"/>
                          <a:cs typeface="Times New Roman" panose="02020603050405020304" pitchFamily="18" charset="0"/>
                        </a:rPr>
                        <a:t>20427</a:t>
                      </a:r>
                    </a:p>
                  </a:txBody>
                  <a:tcPr/>
                </a:tc>
                <a:tc>
                  <a:txBody>
                    <a:bodyPr/>
                    <a:lstStyle/>
                    <a:p>
                      <a:pPr algn="l"/>
                      <a:r>
                        <a:rPr lang="en-US" sz="1200" dirty="0">
                          <a:latin typeface="Times New Roman" panose="02020603050405020304" pitchFamily="18" charset="0"/>
                          <a:cs typeface="Times New Roman" panose="02020603050405020304" pitchFamily="18" charset="0"/>
                        </a:rPr>
                        <a:t>Good work place and they follow the </a:t>
                      </a:r>
                      <a:r>
                        <a:rPr lang="en-US" sz="1200" dirty="0" err="1">
                          <a:latin typeface="Times New Roman" panose="02020603050405020304" pitchFamily="18" charset="0"/>
                          <a:cs typeface="Times New Roman" panose="02020603050405020304" pitchFamily="18" charset="0"/>
                        </a:rPr>
                        <a:t>ethicsEmpl</a:t>
                      </a:r>
                      <a:r>
                        <a:rPr lang="en-US" sz="12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No</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1.536754</a:t>
                      </a:r>
                    </a:p>
                  </a:txBody>
                  <a:tcPr/>
                </a:tc>
                <a:extLst>
                  <a:ext uri="{0D108BD9-81ED-4DB2-BD59-A6C34878D82A}">
                    <a16:rowId xmlns:a16="http://schemas.microsoft.com/office/drawing/2014/main" val="2267550055"/>
                  </a:ext>
                </a:extLst>
              </a:tr>
              <a:tr h="370840">
                <a:tc>
                  <a:txBody>
                    <a:bodyPr/>
                    <a:lstStyle/>
                    <a:p>
                      <a:pPr algn="ctr"/>
                      <a:r>
                        <a:rPr lang="en-IN" sz="1200" dirty="0">
                          <a:latin typeface="Times New Roman" panose="02020603050405020304" pitchFamily="18" charset="0"/>
                          <a:cs typeface="Times New Roman" panose="02020603050405020304" pitchFamily="18" charset="0"/>
                        </a:rPr>
                        <a:t>2226</a:t>
                      </a:r>
                    </a:p>
                  </a:txBody>
                  <a:tcPr/>
                </a:tc>
                <a:tc>
                  <a:txBody>
                    <a:bodyPr/>
                    <a:lstStyle/>
                    <a:p>
                      <a:pPr algn="l"/>
                      <a:r>
                        <a:rPr lang="en-US" sz="1200" dirty="0">
                          <a:latin typeface="Times New Roman" panose="02020603050405020304" pitchFamily="18" charset="0"/>
                          <a:cs typeface="Times New Roman" panose="02020603050405020304" pitchFamily="18" charset="0"/>
                        </a:rPr>
                        <a:t>Job security and work life </a:t>
                      </a:r>
                      <a:r>
                        <a:rPr lang="en-US" sz="1200" dirty="0" err="1">
                          <a:latin typeface="Times New Roman" panose="02020603050405020304" pitchFamily="18" charset="0"/>
                          <a:cs typeface="Times New Roman" panose="02020603050405020304" pitchFamily="18" charset="0"/>
                        </a:rPr>
                        <a:t>balancePoor</a:t>
                      </a:r>
                      <a:r>
                        <a:rPr lang="en-US" sz="1200" dirty="0">
                          <a:latin typeface="Times New Roman" panose="02020603050405020304" pitchFamily="18" charset="0"/>
                          <a:cs typeface="Times New Roman" panose="02020603050405020304" pitchFamily="18" charset="0"/>
                        </a:rPr>
                        <a:t> hikes, ...</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Life</a:t>
                      </a:r>
                    </a:p>
                    <a:p>
                      <a:pPr algn="ct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a:latin typeface="Times New Roman" panose="02020603050405020304" pitchFamily="18" charset="0"/>
                          <a:cs typeface="Times New Roman" panose="02020603050405020304" pitchFamily="18" charset="0"/>
                        </a:rPr>
                        <a:t>3.276802</a:t>
                      </a:r>
                    </a:p>
                  </a:txBody>
                  <a:tcPr/>
                </a:tc>
                <a:extLst>
                  <a:ext uri="{0D108BD9-81ED-4DB2-BD59-A6C34878D82A}">
                    <a16:rowId xmlns:a16="http://schemas.microsoft.com/office/drawing/2014/main" val="982550977"/>
                  </a:ext>
                </a:extLst>
              </a:tr>
            </a:tbl>
          </a:graphicData>
        </a:graphic>
      </p:graphicFrame>
      <p:sp>
        <p:nvSpPr>
          <p:cNvPr id="4" name="Slide Number Placeholder 3">
            <a:extLst>
              <a:ext uri="{FF2B5EF4-FFF2-40B4-BE49-F238E27FC236}">
                <a16:creationId xmlns:a16="http://schemas.microsoft.com/office/drawing/2014/main" id="{1A5DDBF3-A85D-ED99-C813-55F9C1CCEA80}"/>
              </a:ext>
            </a:extLst>
          </p:cNvPr>
          <p:cNvSpPr>
            <a:spLocks noGrp="1"/>
          </p:cNvSpPr>
          <p:nvPr>
            <p:ph type="sldNum" sz="quarter" idx="12"/>
          </p:nvPr>
        </p:nvSpPr>
        <p:spPr/>
        <p:txBody>
          <a:bodyPr/>
          <a:lstStyle/>
          <a:p>
            <a:fld id="{45C00377-489B-40EC-B059-26BDDD2E89B9}" type="slidenum">
              <a:rPr lang="en-US" smtClean="0"/>
              <a:pPr/>
              <a:t>12</a:t>
            </a:fld>
            <a:endParaRPr lang="en-US" dirty="0"/>
          </a:p>
        </p:txBody>
      </p:sp>
    </p:spTree>
    <p:extLst>
      <p:ext uri="{BB962C8B-B14F-4D97-AF65-F5344CB8AC3E}">
        <p14:creationId xmlns:p14="http://schemas.microsoft.com/office/powerpoint/2010/main" val="1864015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6288-0DE3-9AE6-8C9C-AD9E9BFB0890}"/>
              </a:ext>
            </a:extLst>
          </p:cNvPr>
          <p:cNvSpPr>
            <a:spLocks noGrp="1"/>
          </p:cNvSpPr>
          <p:nvPr>
            <p:ph type="title"/>
          </p:nvPr>
        </p:nvSpPr>
        <p:spPr>
          <a:xfrm>
            <a:off x="2652253" y="478230"/>
            <a:ext cx="5977467" cy="637198"/>
          </a:xfrm>
        </p:spPr>
        <p:txBody>
          <a:bodyPr>
            <a:normAutofit/>
          </a:bodyPr>
          <a:lstStyle/>
          <a:p>
            <a:pPr marL="457200" indent="-457200" algn="ctr">
              <a:buFont typeface="+mj-lt"/>
              <a:buAutoNum type="arabicPeriod" startAt="2"/>
            </a:pPr>
            <a:r>
              <a:rPr lang="en-US" sz="2400" u="sng" dirty="0">
                <a:latin typeface="Times New Roman" panose="02020603050405020304" pitchFamily="18" charset="0"/>
                <a:cs typeface="Times New Roman" panose="02020603050405020304" pitchFamily="18" charset="0"/>
              </a:rPr>
              <a:t>Employees suggestion system</a:t>
            </a:r>
            <a:endParaRPr lang="en-IN" sz="2400" u="sng"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303D65D-EDC9-620C-19BE-BA91BE5290DD}"/>
              </a:ext>
            </a:extLst>
          </p:cNvPr>
          <p:cNvSpPr>
            <a:spLocks noGrp="1"/>
          </p:cNvSpPr>
          <p:nvPr>
            <p:ph type="sldNum" sz="quarter" idx="14"/>
          </p:nvPr>
        </p:nvSpPr>
        <p:spPr/>
        <p:txBody>
          <a:bodyPr/>
          <a:lstStyle/>
          <a:p>
            <a:fld id="{45C00377-489B-40EC-B059-26BDDD2E89B9}" type="slidenum">
              <a:rPr lang="en-US" smtClean="0"/>
              <a:pPr/>
              <a:t>13</a:t>
            </a:fld>
            <a:endParaRPr lang="en-US" dirty="0"/>
          </a:p>
        </p:txBody>
      </p:sp>
      <p:sp>
        <p:nvSpPr>
          <p:cNvPr id="4" name="Content Placeholder 3">
            <a:extLst>
              <a:ext uri="{FF2B5EF4-FFF2-40B4-BE49-F238E27FC236}">
                <a16:creationId xmlns:a16="http://schemas.microsoft.com/office/drawing/2014/main" id="{DE5C6AB0-4B00-190D-5041-650BEC63663E}"/>
              </a:ext>
            </a:extLst>
          </p:cNvPr>
          <p:cNvSpPr>
            <a:spLocks noGrp="1"/>
          </p:cNvSpPr>
          <p:nvPr>
            <p:ph sz="half" idx="1"/>
          </p:nvPr>
        </p:nvSpPr>
        <p:spPr>
          <a:xfrm>
            <a:off x="397835" y="1584499"/>
            <a:ext cx="11176097" cy="1159050"/>
          </a:xfrm>
        </p:spPr>
        <p:txBody>
          <a:bodyPr>
            <a:normAutofit/>
          </a:bodyPr>
          <a:lstStyle/>
          <a:p>
            <a:pPr algn="just"/>
            <a:r>
              <a:rPr lang="en-US" sz="2000" b="1" dirty="0">
                <a:latin typeface="Times New Roman" panose="02020603050405020304" pitchFamily="18" charset="0"/>
                <a:cs typeface="Times New Roman" panose="02020603050405020304" pitchFamily="18" charset="0"/>
              </a:rPr>
              <a:t>Develop a recommendation system that offers tailored suggestions based on Department and Place.</a:t>
            </a:r>
          </a:p>
          <a:p>
            <a:pPr marL="0" indent="0" algn="just">
              <a:buNone/>
            </a:pPr>
            <a:endParaRPr lang="en-US" sz="1800" b="1"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7771022D-1995-AA44-741C-E1437882EFC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043332" y="2254629"/>
            <a:ext cx="3657054" cy="39138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B6AD70-BBCA-2A01-8FEF-DF1B0FB0D15B}"/>
              </a:ext>
            </a:extLst>
          </p:cNvPr>
          <p:cNvSpPr txBox="1"/>
          <p:nvPr/>
        </p:nvSpPr>
        <p:spPr>
          <a:xfrm>
            <a:off x="1955615" y="2612455"/>
            <a:ext cx="471184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Consider one example for Suggestion</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Suggestion = Department: </a:t>
            </a:r>
            <a:r>
              <a:rPr lang="en-IN" b="1" dirty="0">
                <a:latin typeface="Times New Roman" panose="02020603050405020304" pitchFamily="18" charset="0"/>
                <a:cs typeface="Times New Roman" panose="02020603050405020304" pitchFamily="18" charset="0"/>
              </a:rPr>
              <a:t>Finance Department</a:t>
            </a:r>
          </a:p>
          <a:p>
            <a:r>
              <a:rPr lang="en-IN" dirty="0">
                <a:latin typeface="Times New Roman" panose="02020603050405020304" pitchFamily="18" charset="0"/>
                <a:cs typeface="Times New Roman" panose="02020603050405020304" pitchFamily="18" charset="0"/>
              </a:rPr>
              <a:t>                      Place: </a:t>
            </a:r>
            <a:r>
              <a:rPr lang="en-IN" b="1" dirty="0">
                <a:latin typeface="Times New Roman" panose="02020603050405020304" pitchFamily="18" charset="0"/>
                <a:cs typeface="Times New Roman" panose="02020603050405020304" pitchFamily="18" charset="0"/>
              </a:rPr>
              <a:t>Mumbai</a:t>
            </a:r>
          </a:p>
        </p:txBody>
      </p:sp>
      <p:pic>
        <p:nvPicPr>
          <p:cNvPr id="7" name="Picture 6">
            <a:extLst>
              <a:ext uri="{FF2B5EF4-FFF2-40B4-BE49-F238E27FC236}">
                <a16:creationId xmlns:a16="http://schemas.microsoft.com/office/drawing/2014/main" id="{6C2B83B6-1F18-CDCE-0EC6-1DB502BF77B0}"/>
              </a:ext>
            </a:extLst>
          </p:cNvPr>
          <p:cNvPicPr>
            <a:picLocks noChangeAspect="1"/>
          </p:cNvPicPr>
          <p:nvPr/>
        </p:nvPicPr>
        <p:blipFill>
          <a:blip r:embed="rId3"/>
          <a:stretch>
            <a:fillRect/>
          </a:stretch>
        </p:blipFill>
        <p:spPr>
          <a:xfrm>
            <a:off x="397835" y="4014702"/>
            <a:ext cx="7827401" cy="2247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9046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2" y="966158"/>
            <a:ext cx="3932237" cy="1151658"/>
          </a:xfrm>
        </p:spPr>
        <p:txBody>
          <a:bodyPr>
            <a:normAutofit/>
          </a:bodyPr>
          <a:lstStyle/>
          <a:p>
            <a:pPr marL="457200" indent="-457200">
              <a:buFont typeface="Wingdings" panose="05000000000000000000" pitchFamily="2" charset="2"/>
              <a:buChar char="§"/>
            </a:pPr>
            <a:r>
              <a:rPr lang="en-US" sz="3200" u="sng" dirty="0">
                <a:latin typeface="Times New Roman" panose="02020603050405020304" pitchFamily="18" charset="0"/>
                <a:cs typeface="Times New Roman" panose="02020603050405020304" pitchFamily="18" charset="0"/>
              </a:rPr>
              <a:t>Sentiment Analysis</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14</a:t>
            </a:fld>
            <a:endParaRPr lang="en-US" dirty="0"/>
          </a:p>
        </p:txBody>
      </p:sp>
      <p:sp>
        <p:nvSpPr>
          <p:cNvPr id="9" name="TextBox 8">
            <a:extLst>
              <a:ext uri="{FF2B5EF4-FFF2-40B4-BE49-F238E27FC236}">
                <a16:creationId xmlns:a16="http://schemas.microsoft.com/office/drawing/2014/main" id="{E4B5FF35-E87B-9FF0-6A8C-7668E63CEA02}"/>
              </a:ext>
            </a:extLst>
          </p:cNvPr>
          <p:cNvSpPr txBox="1"/>
          <p:nvPr/>
        </p:nvSpPr>
        <p:spPr>
          <a:xfrm>
            <a:off x="7212626" y="2390423"/>
            <a:ext cx="4809228" cy="3693319"/>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Sentiment analysis is a technique used to determine the sentiment or emotion expressed in a piece of text, such as a review, comment, or social media post.</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It involves analysing the words, phrases, and context of the text to understand whether the sentiment is positive, negative, or neutral.</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Some of the most common methods of sentiment Analysis:</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Lexicon-based methods </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Machine learning methods</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Hybrid methods</a:t>
            </a:r>
          </a:p>
          <a:p>
            <a:pPr algn="just"/>
            <a:endParaRPr lang="en-IN" dirty="0"/>
          </a:p>
        </p:txBody>
      </p:sp>
      <p:pic>
        <p:nvPicPr>
          <p:cNvPr id="11" name="Picture 10">
            <a:extLst>
              <a:ext uri="{FF2B5EF4-FFF2-40B4-BE49-F238E27FC236}">
                <a16:creationId xmlns:a16="http://schemas.microsoft.com/office/drawing/2014/main" id="{B69AC711-22CC-FF2D-5662-95273E2E84DB}"/>
              </a:ext>
            </a:extLst>
          </p:cNvPr>
          <p:cNvPicPr>
            <a:picLocks noChangeAspect="1"/>
          </p:cNvPicPr>
          <p:nvPr/>
        </p:nvPicPr>
        <p:blipFill>
          <a:blip r:embed="rId3"/>
          <a:stretch>
            <a:fillRect/>
          </a:stretch>
        </p:blipFill>
        <p:spPr>
          <a:xfrm>
            <a:off x="297235" y="990600"/>
            <a:ext cx="6505575" cy="4876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1980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15</a:t>
            </a:fld>
            <a:endParaRPr lang="en-US" dirty="0"/>
          </a:p>
        </p:txBody>
      </p:sp>
      <p:sp>
        <p:nvSpPr>
          <p:cNvPr id="9" name="TextBox 8">
            <a:extLst>
              <a:ext uri="{FF2B5EF4-FFF2-40B4-BE49-F238E27FC236}">
                <a16:creationId xmlns:a16="http://schemas.microsoft.com/office/drawing/2014/main" id="{1283CA61-3EC4-E545-8802-50B767763163}"/>
              </a:ext>
            </a:extLst>
          </p:cNvPr>
          <p:cNvSpPr txBox="1"/>
          <p:nvPr/>
        </p:nvSpPr>
        <p:spPr>
          <a:xfrm>
            <a:off x="350014" y="858443"/>
            <a:ext cx="3932237" cy="1200329"/>
          </a:xfrm>
          <a:prstGeom prst="rect">
            <a:avLst/>
          </a:prstGeom>
          <a:noFill/>
        </p:spPr>
        <p:txBody>
          <a:bodyPr wrap="square" rtlCol="0">
            <a:spAutoFit/>
          </a:bodyPr>
          <a:lstStyle/>
          <a:p>
            <a:pPr marL="342900" indent="-342900">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To develop a multi-class sentiment classification model.</a:t>
            </a:r>
          </a:p>
        </p:txBody>
      </p:sp>
      <p:graphicFrame>
        <p:nvGraphicFramePr>
          <p:cNvPr id="10" name="Table 9">
            <a:extLst>
              <a:ext uri="{FF2B5EF4-FFF2-40B4-BE49-F238E27FC236}">
                <a16:creationId xmlns:a16="http://schemas.microsoft.com/office/drawing/2014/main" id="{CA994F36-ED93-D146-5B49-C8B1617ECF91}"/>
              </a:ext>
            </a:extLst>
          </p:cNvPr>
          <p:cNvGraphicFramePr>
            <a:graphicFrameLocks noGrp="1"/>
          </p:cNvGraphicFramePr>
          <p:nvPr>
            <p:extLst>
              <p:ext uri="{D42A27DB-BD31-4B8C-83A1-F6EECF244321}">
                <p14:modId xmlns:p14="http://schemas.microsoft.com/office/powerpoint/2010/main" val="3419416565"/>
              </p:ext>
            </p:extLst>
          </p:nvPr>
        </p:nvGraphicFramePr>
        <p:xfrm>
          <a:off x="350014" y="2751826"/>
          <a:ext cx="4377766" cy="2159365"/>
        </p:xfrm>
        <a:graphic>
          <a:graphicData uri="http://schemas.openxmlformats.org/drawingml/2006/table">
            <a:tbl>
              <a:tblPr firstRow="1" bandRow="1">
                <a:tableStyleId>{D27102A9-8310-4765-A935-A1911B00CA55}</a:tableStyleId>
              </a:tblPr>
              <a:tblGrid>
                <a:gridCol w="2188883">
                  <a:extLst>
                    <a:ext uri="{9D8B030D-6E8A-4147-A177-3AD203B41FA5}">
                      <a16:colId xmlns:a16="http://schemas.microsoft.com/office/drawing/2014/main" val="4263404940"/>
                    </a:ext>
                  </a:extLst>
                </a:gridCol>
                <a:gridCol w="2188883">
                  <a:extLst>
                    <a:ext uri="{9D8B030D-6E8A-4147-A177-3AD203B41FA5}">
                      <a16:colId xmlns:a16="http://schemas.microsoft.com/office/drawing/2014/main" val="1371534700"/>
                    </a:ext>
                  </a:extLst>
                </a:gridCol>
              </a:tblGrid>
              <a:tr h="523345">
                <a:tc>
                  <a:txBody>
                    <a:bodyPr/>
                    <a:lstStyle/>
                    <a:p>
                      <a:pPr algn="ctr"/>
                      <a:r>
                        <a:rPr lang="en-IN" dirty="0"/>
                        <a:t>Ratings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Sentiment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955828"/>
                  </a:ext>
                </a:extLst>
              </a:tr>
              <a:tr h="545340">
                <a:tc>
                  <a:txBody>
                    <a:bodyPr/>
                    <a:lstStyle/>
                    <a:p>
                      <a:pPr algn="ctr"/>
                      <a:r>
                        <a:rPr lang="en-US"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to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Negative Sentiment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9007021"/>
                  </a:ext>
                </a:extLst>
              </a:tr>
              <a:tr h="545340">
                <a:tc>
                  <a:txBody>
                    <a:bodyPr/>
                    <a:lstStyle/>
                    <a:p>
                      <a:pPr algn="ctr"/>
                      <a:r>
                        <a:rPr lang="en-IN" dirty="0"/>
                        <a:t>3</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Neutral Sentiment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373606"/>
                  </a:ext>
                </a:extLst>
              </a:tr>
              <a:tr h="545340">
                <a:tc>
                  <a:txBody>
                    <a:bodyPr/>
                    <a:lstStyle/>
                    <a:p>
                      <a:pPr algn="ctr"/>
                      <a:r>
                        <a:rPr lang="en-IN" dirty="0"/>
                        <a:t>4 to 5</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Positive Sentiment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023673"/>
                  </a:ext>
                </a:extLst>
              </a:tr>
            </a:tbl>
          </a:graphicData>
        </a:graphic>
      </p:graphicFrame>
      <p:pic>
        <p:nvPicPr>
          <p:cNvPr id="12" name="Picture 11">
            <a:extLst>
              <a:ext uri="{FF2B5EF4-FFF2-40B4-BE49-F238E27FC236}">
                <a16:creationId xmlns:a16="http://schemas.microsoft.com/office/drawing/2014/main" id="{1A393FB5-75A6-4E3F-B848-54AFDE31FA92}"/>
              </a:ext>
            </a:extLst>
          </p:cNvPr>
          <p:cNvPicPr>
            <a:picLocks noChangeAspect="1"/>
          </p:cNvPicPr>
          <p:nvPr/>
        </p:nvPicPr>
        <p:blipFill>
          <a:blip r:embed="rId3"/>
          <a:stretch>
            <a:fillRect/>
          </a:stretch>
        </p:blipFill>
        <p:spPr>
          <a:xfrm>
            <a:off x="930705" y="5052981"/>
            <a:ext cx="3216383" cy="1485931"/>
          </a:xfrm>
          <a:prstGeom prst="rect">
            <a:avLst/>
          </a:prstGeom>
          <a:ln>
            <a:noFill/>
          </a:ln>
          <a:effectLst>
            <a:softEdge rad="112500"/>
          </a:effectLst>
        </p:spPr>
      </p:pic>
      <p:pic>
        <p:nvPicPr>
          <p:cNvPr id="4" name="Picture 3">
            <a:extLst>
              <a:ext uri="{FF2B5EF4-FFF2-40B4-BE49-F238E27FC236}">
                <a16:creationId xmlns:a16="http://schemas.microsoft.com/office/drawing/2014/main" id="{1419B479-48BD-183F-C935-D8EFFC177877}"/>
              </a:ext>
            </a:extLst>
          </p:cNvPr>
          <p:cNvPicPr>
            <a:picLocks noChangeAspect="1"/>
          </p:cNvPicPr>
          <p:nvPr/>
        </p:nvPicPr>
        <p:blipFill>
          <a:blip r:embed="rId4"/>
          <a:stretch>
            <a:fillRect/>
          </a:stretch>
        </p:blipFill>
        <p:spPr>
          <a:xfrm>
            <a:off x="6774603" y="203465"/>
            <a:ext cx="3788818" cy="344111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AFB74ED-13A8-4338-558F-586316137EBA}"/>
              </a:ext>
            </a:extLst>
          </p:cNvPr>
          <p:cNvPicPr>
            <a:picLocks noChangeAspect="1"/>
          </p:cNvPicPr>
          <p:nvPr/>
        </p:nvPicPr>
        <p:blipFill>
          <a:blip r:embed="rId5"/>
          <a:stretch>
            <a:fillRect/>
          </a:stretch>
        </p:blipFill>
        <p:spPr>
          <a:xfrm>
            <a:off x="6449750" y="3741660"/>
            <a:ext cx="4438523" cy="1440621"/>
          </a:xfrm>
          <a:prstGeom prst="rect">
            <a:avLst/>
          </a:prstGeom>
        </p:spPr>
      </p:pic>
      <p:sp>
        <p:nvSpPr>
          <p:cNvPr id="6" name="TextBox 5">
            <a:extLst>
              <a:ext uri="{FF2B5EF4-FFF2-40B4-BE49-F238E27FC236}">
                <a16:creationId xmlns:a16="http://schemas.microsoft.com/office/drawing/2014/main" id="{B4EB84AC-B21A-460D-8C48-0DC13F28B1EC}"/>
              </a:ext>
            </a:extLst>
          </p:cNvPr>
          <p:cNvSpPr txBox="1"/>
          <p:nvPr/>
        </p:nvSpPr>
        <p:spPr>
          <a:xfrm>
            <a:off x="5469147" y="5454206"/>
            <a:ext cx="6399733" cy="1200329"/>
          </a:xfrm>
          <a:prstGeom prst="rect">
            <a:avLst/>
          </a:prstGeom>
          <a:noFill/>
        </p:spPr>
        <p:txBody>
          <a:bodyPr wrap="square" rtlCol="0">
            <a:spAutoFit/>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So, by observing the count of sentiments we can say that our data is imbalance so we have to handle the imbalance dataset by using the techniques.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2941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16</a:t>
            </a:fld>
            <a:endParaRPr lang="en-US" dirty="0"/>
          </a:p>
        </p:txBody>
      </p:sp>
      <p:pic>
        <p:nvPicPr>
          <p:cNvPr id="2" name="Picture 1">
            <a:extLst>
              <a:ext uri="{FF2B5EF4-FFF2-40B4-BE49-F238E27FC236}">
                <a16:creationId xmlns:a16="http://schemas.microsoft.com/office/drawing/2014/main" id="{E01ACFDE-8D7E-287E-B945-8EED57E1BFEA}"/>
              </a:ext>
            </a:extLst>
          </p:cNvPr>
          <p:cNvPicPr>
            <a:picLocks noChangeAspect="1"/>
          </p:cNvPicPr>
          <p:nvPr/>
        </p:nvPicPr>
        <p:blipFill>
          <a:blip r:embed="rId3"/>
          <a:stretch>
            <a:fillRect/>
          </a:stretch>
        </p:blipFill>
        <p:spPr>
          <a:xfrm>
            <a:off x="6856300" y="559296"/>
            <a:ext cx="3787200" cy="3300133"/>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933732C-BE81-091D-75AE-A88014C8A7B0}"/>
              </a:ext>
            </a:extLst>
          </p:cNvPr>
          <p:cNvPicPr>
            <a:picLocks noChangeAspect="1"/>
          </p:cNvPicPr>
          <p:nvPr/>
        </p:nvPicPr>
        <p:blipFill>
          <a:blip r:embed="rId4"/>
          <a:stretch>
            <a:fillRect/>
          </a:stretch>
        </p:blipFill>
        <p:spPr>
          <a:xfrm>
            <a:off x="6530500" y="4246685"/>
            <a:ext cx="4438800" cy="1722408"/>
          </a:xfrm>
          <a:prstGeom prst="rect">
            <a:avLst/>
          </a:prstGeom>
        </p:spPr>
      </p:pic>
      <p:sp>
        <p:nvSpPr>
          <p:cNvPr id="7" name="TextBox 6">
            <a:extLst>
              <a:ext uri="{FF2B5EF4-FFF2-40B4-BE49-F238E27FC236}">
                <a16:creationId xmlns:a16="http://schemas.microsoft.com/office/drawing/2014/main" id="{FBA6B384-E078-FE75-7457-7F32D444BC67}"/>
              </a:ext>
            </a:extLst>
          </p:cNvPr>
          <p:cNvSpPr txBox="1"/>
          <p:nvPr/>
        </p:nvSpPr>
        <p:spPr>
          <a:xfrm>
            <a:off x="532046" y="2815524"/>
            <a:ext cx="4019909" cy="2862322"/>
          </a:xfrm>
          <a:prstGeom prst="rect">
            <a:avLst/>
          </a:prstGeom>
          <a:noFill/>
        </p:spPr>
        <p:txBody>
          <a:bodyPr wrap="square" rtlCol="0">
            <a:spAutoFit/>
          </a:bodyPr>
          <a:lstStyle/>
          <a:p>
            <a:pPr algn="just"/>
            <a:r>
              <a:rPr lang="en-IN" kern="100" dirty="0">
                <a:latin typeface="Times New Roman" panose="02020603050405020304" pitchFamily="18" charset="0"/>
                <a:ea typeface="Calibri" panose="020F0502020204030204" pitchFamily="34" charset="0"/>
                <a:cs typeface="Times New Roman" panose="02020603050405020304" pitchFamily="18" charset="0"/>
              </a:rPr>
              <a:t>Here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we implement the Random Over-Sampling technique to handle the imbalance sentiment class present in the data. So, by using the Over-sampling method it balance the number of neutral sentiment and number of negative sentiments and positive sentiment class remain same as shown in above pie diagram.</a:t>
            </a:r>
          </a:p>
          <a:p>
            <a:endParaRPr lang="en-IN" dirty="0"/>
          </a:p>
        </p:txBody>
      </p:sp>
      <p:sp>
        <p:nvSpPr>
          <p:cNvPr id="8" name="TextBox 7">
            <a:extLst>
              <a:ext uri="{FF2B5EF4-FFF2-40B4-BE49-F238E27FC236}">
                <a16:creationId xmlns:a16="http://schemas.microsoft.com/office/drawing/2014/main" id="{B7A2C3A7-E482-DA3E-864E-40A5FACD7874}"/>
              </a:ext>
            </a:extLst>
          </p:cNvPr>
          <p:cNvSpPr txBox="1"/>
          <p:nvPr/>
        </p:nvSpPr>
        <p:spPr>
          <a:xfrm>
            <a:off x="435996" y="1060152"/>
            <a:ext cx="4019909" cy="954107"/>
          </a:xfrm>
          <a:prstGeom prst="rect">
            <a:avLst/>
          </a:prstGeom>
          <a:noFill/>
        </p:spPr>
        <p:txBody>
          <a:bodyPr wrap="square" rtlCol="0">
            <a:spAutoFit/>
          </a:bodyPr>
          <a:lstStyle/>
          <a:p>
            <a:pPr marL="285750" indent="-285750">
              <a:buFont typeface="Arial" panose="020B0604020202020204" pitchFamily="34" charset="0"/>
              <a:buChar char="•"/>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Random Over-Sampling</a:t>
            </a:r>
            <a:endParaRPr lang="en-IN" sz="2800" b="1" dirty="0"/>
          </a:p>
        </p:txBody>
      </p:sp>
    </p:spTree>
    <p:extLst>
      <p:ext uri="{BB962C8B-B14F-4D97-AF65-F5344CB8AC3E}">
        <p14:creationId xmlns:p14="http://schemas.microsoft.com/office/powerpoint/2010/main" val="1189932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494AD-DE6E-85A0-A7B4-0565220160A1}"/>
              </a:ext>
            </a:extLst>
          </p:cNvPr>
          <p:cNvSpPr>
            <a:spLocks noGrp="1"/>
          </p:cNvSpPr>
          <p:nvPr>
            <p:ph type="sldNum" sz="quarter" idx="11"/>
          </p:nvPr>
        </p:nvSpPr>
        <p:spPr/>
        <p:txBody>
          <a:bodyPr/>
          <a:lstStyle/>
          <a:p>
            <a:fld id="{45C00377-489B-40EC-B059-26BDDD2E89B9}" type="slidenum">
              <a:rPr lang="en-US" smtClean="0"/>
              <a:pPr/>
              <a:t>17</a:t>
            </a:fld>
            <a:endParaRPr lang="en-US" dirty="0"/>
          </a:p>
        </p:txBody>
      </p:sp>
      <p:sp>
        <p:nvSpPr>
          <p:cNvPr id="3" name="TextBox 2">
            <a:extLst>
              <a:ext uri="{FF2B5EF4-FFF2-40B4-BE49-F238E27FC236}">
                <a16:creationId xmlns:a16="http://schemas.microsoft.com/office/drawing/2014/main" id="{2775CBE8-5925-AA7E-9FFD-64C5B0CCD788}"/>
              </a:ext>
            </a:extLst>
          </p:cNvPr>
          <p:cNvSpPr txBox="1"/>
          <p:nvPr/>
        </p:nvSpPr>
        <p:spPr>
          <a:xfrm>
            <a:off x="552088" y="495849"/>
            <a:ext cx="9558067"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To develop a Multiclass Sentiment Classification model that classifies employees rating as Positive, Negative and Neutral.</a:t>
            </a:r>
          </a:p>
        </p:txBody>
      </p:sp>
      <p:sp>
        <p:nvSpPr>
          <p:cNvPr id="10" name="TextBox 9">
            <a:extLst>
              <a:ext uri="{FF2B5EF4-FFF2-40B4-BE49-F238E27FC236}">
                <a16:creationId xmlns:a16="http://schemas.microsoft.com/office/drawing/2014/main" id="{E26F7B8F-821F-998D-7BF5-4D26865C8B1D}"/>
              </a:ext>
            </a:extLst>
          </p:cNvPr>
          <p:cNvSpPr txBox="1"/>
          <p:nvPr/>
        </p:nvSpPr>
        <p:spPr>
          <a:xfrm>
            <a:off x="1515372" y="1501202"/>
            <a:ext cx="9161255" cy="4770537"/>
          </a:xfrm>
          <a:prstGeom prst="rect">
            <a:avLst/>
          </a:prstGeom>
          <a:noFill/>
        </p:spPr>
        <p:txBody>
          <a:bodyPr wrap="square" rtlCol="0">
            <a:spAutoFit/>
          </a:bodyPr>
          <a:lstStyle/>
          <a:p>
            <a:pPr marL="342900" indent="-342900" algn="just">
              <a:buFont typeface="+mj-lt"/>
              <a:buAutoNum type="arabicPeriod"/>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Multinomial logistic regression:</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Multinomial logistic regression (MLR) is a versatile algorithm uses for multi-class classification tasks. It extends logistic regression to handle multiple target classes by employing a SoftMax function, making it suitable for sentiment analysis and other text classification tasks.</a:t>
            </a:r>
          </a:p>
          <a:p>
            <a:pPr marL="342900" indent="-342900" algn="just">
              <a:buFont typeface="+mj-lt"/>
              <a:buAutoNum type="arabicPeriod"/>
            </a:pPr>
            <a:endParaRPr lang="en-IN"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mj-lt"/>
              <a:buAutoNum type="arabicPeriod"/>
            </a:pP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mj-lt"/>
              <a:buAutoNum type="arabicPeriod"/>
            </a:pP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mj-lt"/>
              <a:buAutoNum type="arabicPeriod"/>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Multinomial Naive Bayes:</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Multinomial Naïve Bayes is a simple and effective ML algorithm commonly used for sentiment analysis. It is based on Bayes' theorem, which provides a framework for calculating probabilities based on conditional statements. In the context of sentiment analysis, Multinomial Naïve Bayes is used to classify texts into pre-defined sentiment categories, such as negative, positive or neutral. </a:t>
            </a:r>
          </a:p>
          <a:p>
            <a:pPr marL="342900" indent="-342900" algn="just">
              <a:buFont typeface="+mj-lt"/>
              <a:buAutoNum type="arabicPeriod"/>
            </a:pPr>
            <a:endParaRPr lang="en-IN"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mj-lt"/>
              <a:buAutoNum type="arabicPeriod"/>
            </a:pP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mj-lt"/>
              <a:buAutoNum type="arabicPeriod"/>
            </a:pP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mj-lt"/>
              <a:buAutoNum type="arabicPeriod"/>
            </a:pP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mj-lt"/>
              <a:buAutoNum type="arabicPeriod"/>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LSTM: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Long short-term memory is an important intermittent RNN armature designed to overcome the evaporating grade problem.</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With specialized memory cells, it effectively captures long-range dependencies in sequential data like texts, making it ideal for analysis of sentiments and other NLP tasks.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mj-lt"/>
              <a:buAutoNum type="arabicPeriod"/>
            </a:pPr>
            <a:endParaRPr lang="en-IN" sz="1600" dirty="0"/>
          </a:p>
        </p:txBody>
      </p:sp>
      <p:graphicFrame>
        <p:nvGraphicFramePr>
          <p:cNvPr id="17" name="Table 16">
            <a:extLst>
              <a:ext uri="{FF2B5EF4-FFF2-40B4-BE49-F238E27FC236}">
                <a16:creationId xmlns:a16="http://schemas.microsoft.com/office/drawing/2014/main" id="{0CE5427C-76D8-7E09-58C2-B9D63FA7171D}"/>
              </a:ext>
            </a:extLst>
          </p:cNvPr>
          <p:cNvGraphicFramePr>
            <a:graphicFrameLocks noGrp="1"/>
          </p:cNvGraphicFramePr>
          <p:nvPr>
            <p:extLst>
              <p:ext uri="{D42A27DB-BD31-4B8C-83A1-F6EECF244321}">
                <p14:modId xmlns:p14="http://schemas.microsoft.com/office/powerpoint/2010/main" val="1799277767"/>
              </p:ext>
            </p:extLst>
          </p:nvPr>
        </p:nvGraphicFramePr>
        <p:xfrm>
          <a:off x="1932316" y="2709432"/>
          <a:ext cx="2982824" cy="365760"/>
        </p:xfrm>
        <a:graphic>
          <a:graphicData uri="http://schemas.openxmlformats.org/drawingml/2006/table">
            <a:tbl>
              <a:tblPr firstRow="1" bandRow="1">
                <a:tableStyleId>{073A0DAA-6AF3-43AB-8588-CEC1D06C72B9}</a:tableStyleId>
              </a:tblPr>
              <a:tblGrid>
                <a:gridCol w="1491412">
                  <a:extLst>
                    <a:ext uri="{9D8B030D-6E8A-4147-A177-3AD203B41FA5}">
                      <a16:colId xmlns:a16="http://schemas.microsoft.com/office/drawing/2014/main" val="4237124647"/>
                    </a:ext>
                  </a:extLst>
                </a:gridCol>
                <a:gridCol w="1491412">
                  <a:extLst>
                    <a:ext uri="{9D8B030D-6E8A-4147-A177-3AD203B41FA5}">
                      <a16:colId xmlns:a16="http://schemas.microsoft.com/office/drawing/2014/main" val="1336818360"/>
                    </a:ext>
                  </a:extLst>
                </a:gridCol>
              </a:tblGrid>
              <a:tr h="296875">
                <a:tc>
                  <a:txBody>
                    <a:bodyPr/>
                    <a:lstStyle/>
                    <a:p>
                      <a:pPr algn="ctr"/>
                      <a:r>
                        <a:rPr lang="en-US" dirty="0"/>
                        <a:t>Accuracy</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t>0.769948</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05391148"/>
                  </a:ext>
                </a:extLst>
              </a:tr>
            </a:tbl>
          </a:graphicData>
        </a:graphic>
      </p:graphicFrame>
      <p:graphicFrame>
        <p:nvGraphicFramePr>
          <p:cNvPr id="18" name="Table 17">
            <a:extLst>
              <a:ext uri="{FF2B5EF4-FFF2-40B4-BE49-F238E27FC236}">
                <a16:creationId xmlns:a16="http://schemas.microsoft.com/office/drawing/2014/main" id="{E886BC03-74AD-7DD9-0B6A-C854A0AD3BB2}"/>
              </a:ext>
            </a:extLst>
          </p:cNvPr>
          <p:cNvGraphicFramePr>
            <a:graphicFrameLocks noGrp="1"/>
          </p:cNvGraphicFramePr>
          <p:nvPr>
            <p:extLst>
              <p:ext uri="{D42A27DB-BD31-4B8C-83A1-F6EECF244321}">
                <p14:modId xmlns:p14="http://schemas.microsoft.com/office/powerpoint/2010/main" val="3996743323"/>
              </p:ext>
            </p:extLst>
          </p:nvPr>
        </p:nvGraphicFramePr>
        <p:xfrm>
          <a:off x="1932316" y="4557443"/>
          <a:ext cx="2982824" cy="365760"/>
        </p:xfrm>
        <a:graphic>
          <a:graphicData uri="http://schemas.openxmlformats.org/drawingml/2006/table">
            <a:tbl>
              <a:tblPr firstRow="1" bandRow="1">
                <a:tableStyleId>{073A0DAA-6AF3-43AB-8588-CEC1D06C72B9}</a:tableStyleId>
              </a:tblPr>
              <a:tblGrid>
                <a:gridCol w="1491412">
                  <a:extLst>
                    <a:ext uri="{9D8B030D-6E8A-4147-A177-3AD203B41FA5}">
                      <a16:colId xmlns:a16="http://schemas.microsoft.com/office/drawing/2014/main" val="4237124647"/>
                    </a:ext>
                  </a:extLst>
                </a:gridCol>
                <a:gridCol w="1491412">
                  <a:extLst>
                    <a:ext uri="{9D8B030D-6E8A-4147-A177-3AD203B41FA5}">
                      <a16:colId xmlns:a16="http://schemas.microsoft.com/office/drawing/2014/main" val="1336818360"/>
                    </a:ext>
                  </a:extLst>
                </a:gridCol>
              </a:tblGrid>
              <a:tr h="296875">
                <a:tc>
                  <a:txBody>
                    <a:bodyPr/>
                    <a:lstStyle/>
                    <a:p>
                      <a:pPr algn="ctr"/>
                      <a:r>
                        <a:rPr lang="en-US" dirty="0"/>
                        <a:t>Accuracy</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0.785183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5391148"/>
                  </a:ext>
                </a:extLst>
              </a:tr>
            </a:tbl>
          </a:graphicData>
        </a:graphic>
      </p:graphicFrame>
      <p:graphicFrame>
        <p:nvGraphicFramePr>
          <p:cNvPr id="19" name="Table 18">
            <a:extLst>
              <a:ext uri="{FF2B5EF4-FFF2-40B4-BE49-F238E27FC236}">
                <a16:creationId xmlns:a16="http://schemas.microsoft.com/office/drawing/2014/main" id="{B82410E0-9A08-8375-02BA-585B62463E9B}"/>
              </a:ext>
            </a:extLst>
          </p:cNvPr>
          <p:cNvGraphicFramePr>
            <a:graphicFrameLocks noGrp="1"/>
          </p:cNvGraphicFramePr>
          <p:nvPr>
            <p:extLst>
              <p:ext uri="{D42A27DB-BD31-4B8C-83A1-F6EECF244321}">
                <p14:modId xmlns:p14="http://schemas.microsoft.com/office/powerpoint/2010/main" val="205517439"/>
              </p:ext>
            </p:extLst>
          </p:nvPr>
        </p:nvGraphicFramePr>
        <p:xfrm>
          <a:off x="1932316" y="6271739"/>
          <a:ext cx="2982824" cy="365760"/>
        </p:xfrm>
        <a:graphic>
          <a:graphicData uri="http://schemas.openxmlformats.org/drawingml/2006/table">
            <a:tbl>
              <a:tblPr firstRow="1" bandRow="1">
                <a:tableStyleId>{073A0DAA-6AF3-43AB-8588-CEC1D06C72B9}</a:tableStyleId>
              </a:tblPr>
              <a:tblGrid>
                <a:gridCol w="1491412">
                  <a:extLst>
                    <a:ext uri="{9D8B030D-6E8A-4147-A177-3AD203B41FA5}">
                      <a16:colId xmlns:a16="http://schemas.microsoft.com/office/drawing/2014/main" val="4237124647"/>
                    </a:ext>
                  </a:extLst>
                </a:gridCol>
                <a:gridCol w="1491412">
                  <a:extLst>
                    <a:ext uri="{9D8B030D-6E8A-4147-A177-3AD203B41FA5}">
                      <a16:colId xmlns:a16="http://schemas.microsoft.com/office/drawing/2014/main" val="1336818360"/>
                    </a:ext>
                  </a:extLst>
                </a:gridCol>
              </a:tblGrid>
              <a:tr h="2968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0.790516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5391148"/>
                  </a:ext>
                </a:extLst>
              </a:tr>
            </a:tbl>
          </a:graphicData>
        </a:graphic>
      </p:graphicFrame>
    </p:spTree>
    <p:extLst>
      <p:ext uri="{BB962C8B-B14F-4D97-AF65-F5344CB8AC3E}">
        <p14:creationId xmlns:p14="http://schemas.microsoft.com/office/powerpoint/2010/main" val="3248152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77980" y="871268"/>
            <a:ext cx="4190900" cy="1151658"/>
          </a:xfrm>
        </p:spPr>
        <p:txBody>
          <a:bodyPr>
            <a:normAutofit fontScale="90000"/>
          </a:bodyPr>
          <a:lstStyle/>
          <a:p>
            <a:pPr marL="457200" indent="-457200">
              <a:buFont typeface="Wingdings" panose="05000000000000000000" pitchFamily="2" charset="2"/>
              <a:buChar char="§"/>
            </a:pPr>
            <a:r>
              <a:rPr lang="en-US" sz="2800" u="sng" dirty="0">
                <a:latin typeface="Times New Roman" panose="02020603050405020304" pitchFamily="18" charset="0"/>
                <a:cs typeface="Times New Roman" panose="02020603050405020304" pitchFamily="18" charset="0"/>
              </a:rPr>
              <a:t>Sentiment Analysis using LStm</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18</a:t>
            </a:fld>
            <a:endParaRPr lang="en-US" dirty="0"/>
          </a:p>
        </p:txBody>
      </p:sp>
      <p:pic>
        <p:nvPicPr>
          <p:cNvPr id="2056" name="Picture 8">
            <a:extLst>
              <a:ext uri="{FF2B5EF4-FFF2-40B4-BE49-F238E27FC236}">
                <a16:creationId xmlns:a16="http://schemas.microsoft.com/office/drawing/2014/main" id="{2120BA23-C4D2-B1FD-5013-BEDB412B2AD0}"/>
              </a:ext>
            </a:extLst>
          </p:cNvPr>
          <p:cNvPicPr>
            <a:picLocks noChangeAspect="1" noChangeArrowheads="1"/>
          </p:cNvPicPr>
          <p:nvPr/>
        </p:nvPicPr>
        <p:blipFill>
          <a:blip r:embed="rId3"/>
          <a:srcRect/>
          <a:stretch/>
        </p:blipFill>
        <p:spPr bwMode="auto">
          <a:xfrm>
            <a:off x="754495" y="901548"/>
            <a:ext cx="5594714" cy="43584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475437-E959-BA82-2A4E-7077B57BB83D}"/>
              </a:ext>
            </a:extLst>
          </p:cNvPr>
          <p:cNvSpPr txBox="1"/>
          <p:nvPr/>
        </p:nvSpPr>
        <p:spPr>
          <a:xfrm>
            <a:off x="7677980" y="3080749"/>
            <a:ext cx="3968151" cy="1754326"/>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LSTM is a type of recurrent neural network (RNN) that is particularly effective for analyzing sequences of data, making it well-suited for tasks like sentiment analysis, where the order of words in a sentence matters.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83552D3-FCEC-1126-9360-C122DB8B330A}"/>
              </a:ext>
            </a:extLst>
          </p:cNvPr>
          <p:cNvPicPr>
            <a:picLocks noChangeAspect="1"/>
          </p:cNvPicPr>
          <p:nvPr/>
        </p:nvPicPr>
        <p:blipFill>
          <a:blip r:embed="rId4"/>
          <a:stretch>
            <a:fillRect/>
          </a:stretch>
        </p:blipFill>
        <p:spPr>
          <a:xfrm>
            <a:off x="2223537" y="5520714"/>
            <a:ext cx="2599117" cy="1200761"/>
          </a:xfrm>
          <a:prstGeom prst="rect">
            <a:avLst/>
          </a:prstGeom>
          <a:ln>
            <a:noFill/>
          </a:ln>
          <a:effectLst>
            <a:softEdge rad="112500"/>
          </a:effectLst>
        </p:spPr>
      </p:pic>
    </p:spTree>
    <p:extLst>
      <p:ext uri="{BB962C8B-B14F-4D97-AF65-F5344CB8AC3E}">
        <p14:creationId xmlns:p14="http://schemas.microsoft.com/office/powerpoint/2010/main" val="14150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2A7E-DA1D-267D-B74F-515693C3BED2}"/>
              </a:ext>
            </a:extLst>
          </p:cNvPr>
          <p:cNvSpPr>
            <a:spLocks noGrp="1"/>
          </p:cNvSpPr>
          <p:nvPr>
            <p:ph type="title"/>
          </p:nvPr>
        </p:nvSpPr>
        <p:spPr/>
        <p:txBody>
          <a:bodyPr>
            <a:noAutofit/>
          </a:bodyPr>
          <a:lstStyle/>
          <a:p>
            <a:pPr marL="342900" indent="-342900" algn="ctr">
              <a:buFont typeface="Wingdings" panose="05000000000000000000" pitchFamily="2" charset="2"/>
              <a:buChar char="q"/>
            </a:pPr>
            <a:r>
              <a:rPr lang="en-US" sz="2800" u="sng" dirty="0">
                <a:latin typeface="Times New Roman" panose="02020603050405020304" pitchFamily="18" charset="0"/>
                <a:cs typeface="Times New Roman" panose="02020603050405020304" pitchFamily="18" charset="0"/>
              </a:rPr>
              <a:t>Sentiment Analysis using LSTM</a:t>
            </a:r>
            <a:endParaRPr lang="en-IN" sz="28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16EF7E-9B6D-83E5-AD03-499DF09DC2E7}"/>
              </a:ext>
            </a:extLst>
          </p:cNvPr>
          <p:cNvSpPr>
            <a:spLocks noGrp="1"/>
          </p:cNvSpPr>
          <p:nvPr>
            <p:ph idx="1"/>
          </p:nvPr>
        </p:nvSpPr>
        <p:spPr>
          <a:xfrm>
            <a:off x="7519011" y="3093740"/>
            <a:ext cx="4349869" cy="2552595"/>
          </a:xfrm>
        </p:spPr>
        <p:style>
          <a:lnRef idx="2">
            <a:schemeClr val="dk1"/>
          </a:lnRef>
          <a:fillRef idx="1">
            <a:schemeClr val="lt1"/>
          </a:fillRef>
          <a:effectRef idx="0">
            <a:schemeClr val="dk1"/>
          </a:effectRef>
          <a:fontRef idx="minor">
            <a:schemeClr val="dk1"/>
          </a:fontRef>
        </p:style>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Interpretation:</a:t>
            </a:r>
          </a:p>
          <a:p>
            <a:pPr marL="0" indent="0" algn="just">
              <a:lnSpc>
                <a:spcPct val="150000"/>
              </a:lnSpc>
              <a:spcAft>
                <a:spcPts val="800"/>
              </a:spcAft>
              <a:buNone/>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LSTM model has the highest accuracy among the three models. Therefore, the conclusion would be that the LSTM model performs more accurate than both the Naive Bayes and Multinomial Logistic Regression models for sentiment analysis.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9B41FF5-50EE-D87F-4C14-66411E6883E6}"/>
              </a:ext>
            </a:extLst>
          </p:cNvPr>
          <p:cNvSpPr>
            <a:spLocks noGrp="1"/>
          </p:cNvSpPr>
          <p:nvPr>
            <p:ph type="sldNum" sz="quarter" idx="12"/>
          </p:nvPr>
        </p:nvSpPr>
        <p:spPr/>
        <p:txBody>
          <a:bodyPr/>
          <a:lstStyle/>
          <a:p>
            <a:fld id="{45C00377-489B-40EC-B059-26BDDD2E89B9}" type="slidenum">
              <a:rPr lang="en-US" smtClean="0"/>
              <a:pPr/>
              <a:t>19</a:t>
            </a:fld>
            <a:endParaRPr lang="en-US" dirty="0"/>
          </a:p>
        </p:txBody>
      </p:sp>
      <p:sp>
        <p:nvSpPr>
          <p:cNvPr id="7" name="TextBox 6">
            <a:extLst>
              <a:ext uri="{FF2B5EF4-FFF2-40B4-BE49-F238E27FC236}">
                <a16:creationId xmlns:a16="http://schemas.microsoft.com/office/drawing/2014/main" id="{71E0E43E-AD4F-E2DD-3775-D68F0C6466F8}"/>
              </a:ext>
            </a:extLst>
          </p:cNvPr>
          <p:cNvSpPr txBox="1"/>
          <p:nvPr/>
        </p:nvSpPr>
        <p:spPr>
          <a:xfrm>
            <a:off x="423413" y="2061714"/>
            <a:ext cx="5934973"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Output: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Classification Report: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AA27EDFB-956E-1DE8-2DBC-326DC33B36C8}"/>
              </a:ext>
            </a:extLst>
          </p:cNvPr>
          <p:cNvGraphicFramePr>
            <a:graphicFrameLocks noGrp="1"/>
          </p:cNvGraphicFramePr>
          <p:nvPr>
            <p:extLst>
              <p:ext uri="{D42A27DB-BD31-4B8C-83A1-F6EECF244321}">
                <p14:modId xmlns:p14="http://schemas.microsoft.com/office/powerpoint/2010/main" val="2388985339"/>
              </p:ext>
            </p:extLst>
          </p:nvPr>
        </p:nvGraphicFramePr>
        <p:xfrm>
          <a:off x="423412" y="2614628"/>
          <a:ext cx="3126596" cy="370840"/>
        </p:xfrm>
        <a:graphic>
          <a:graphicData uri="http://schemas.openxmlformats.org/drawingml/2006/table">
            <a:tbl>
              <a:tblPr firstRow="1" bandRow="1">
                <a:tableStyleId>{7E9639D4-E3E2-4D34-9284-5A2195B3D0D7}</a:tableStyleId>
              </a:tblPr>
              <a:tblGrid>
                <a:gridCol w="1563298">
                  <a:extLst>
                    <a:ext uri="{9D8B030D-6E8A-4147-A177-3AD203B41FA5}">
                      <a16:colId xmlns:a16="http://schemas.microsoft.com/office/drawing/2014/main" val="3061832842"/>
                    </a:ext>
                  </a:extLst>
                </a:gridCol>
                <a:gridCol w="1563298">
                  <a:extLst>
                    <a:ext uri="{9D8B030D-6E8A-4147-A177-3AD203B41FA5}">
                      <a16:colId xmlns:a16="http://schemas.microsoft.com/office/drawing/2014/main" val="39494979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Accuracy</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0.790516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63200126"/>
                  </a:ext>
                </a:extLst>
              </a:tr>
            </a:tbl>
          </a:graphicData>
        </a:graphic>
      </p:graphicFrame>
      <p:graphicFrame>
        <p:nvGraphicFramePr>
          <p:cNvPr id="9" name="Table 8">
            <a:extLst>
              <a:ext uri="{FF2B5EF4-FFF2-40B4-BE49-F238E27FC236}">
                <a16:creationId xmlns:a16="http://schemas.microsoft.com/office/drawing/2014/main" id="{9C47BFD8-67A6-CEAA-BEAD-27213581AAA1}"/>
              </a:ext>
            </a:extLst>
          </p:cNvPr>
          <p:cNvGraphicFramePr>
            <a:graphicFrameLocks noGrp="1"/>
          </p:cNvGraphicFramePr>
          <p:nvPr>
            <p:extLst>
              <p:ext uri="{D42A27DB-BD31-4B8C-83A1-F6EECF244321}">
                <p14:modId xmlns:p14="http://schemas.microsoft.com/office/powerpoint/2010/main" val="4290287161"/>
              </p:ext>
            </p:extLst>
          </p:nvPr>
        </p:nvGraphicFramePr>
        <p:xfrm>
          <a:off x="423414" y="3796029"/>
          <a:ext cx="6771015" cy="2371859"/>
        </p:xfrm>
        <a:graphic>
          <a:graphicData uri="http://schemas.openxmlformats.org/drawingml/2006/table">
            <a:tbl>
              <a:tblPr firstRow="1" bandRow="1">
                <a:tableStyleId>{073A0DAA-6AF3-43AB-8588-CEC1D06C72B9}</a:tableStyleId>
              </a:tblPr>
              <a:tblGrid>
                <a:gridCol w="1354203">
                  <a:extLst>
                    <a:ext uri="{9D8B030D-6E8A-4147-A177-3AD203B41FA5}">
                      <a16:colId xmlns:a16="http://schemas.microsoft.com/office/drawing/2014/main" val="1569338201"/>
                    </a:ext>
                  </a:extLst>
                </a:gridCol>
                <a:gridCol w="1354203">
                  <a:extLst>
                    <a:ext uri="{9D8B030D-6E8A-4147-A177-3AD203B41FA5}">
                      <a16:colId xmlns:a16="http://schemas.microsoft.com/office/drawing/2014/main" val="3780226653"/>
                    </a:ext>
                  </a:extLst>
                </a:gridCol>
                <a:gridCol w="1354203">
                  <a:extLst>
                    <a:ext uri="{9D8B030D-6E8A-4147-A177-3AD203B41FA5}">
                      <a16:colId xmlns:a16="http://schemas.microsoft.com/office/drawing/2014/main" val="3171430452"/>
                    </a:ext>
                  </a:extLst>
                </a:gridCol>
                <a:gridCol w="1354203">
                  <a:extLst>
                    <a:ext uri="{9D8B030D-6E8A-4147-A177-3AD203B41FA5}">
                      <a16:colId xmlns:a16="http://schemas.microsoft.com/office/drawing/2014/main" val="2847667910"/>
                    </a:ext>
                  </a:extLst>
                </a:gridCol>
                <a:gridCol w="1354203">
                  <a:extLst>
                    <a:ext uri="{9D8B030D-6E8A-4147-A177-3AD203B41FA5}">
                      <a16:colId xmlns:a16="http://schemas.microsoft.com/office/drawing/2014/main" val="848042777"/>
                    </a:ext>
                  </a:extLst>
                </a:gridCol>
              </a:tblGrid>
              <a:tr h="338837">
                <a:tc>
                  <a:txBody>
                    <a:bodyPr/>
                    <a:lstStyle/>
                    <a:p>
                      <a:pPr algn="ctr">
                        <a:lnSpc>
                          <a:spcPct val="115000"/>
                        </a:lnSpc>
                        <a:spcAft>
                          <a:spcPts val="800"/>
                        </a:spcAft>
                      </a:pPr>
                      <a:r>
                        <a:rPr lang="en-US" sz="1600" b="1" kern="1200" dirty="0">
                          <a:solidFill>
                            <a:srgbClr val="FFFFFF"/>
                          </a:solidFill>
                          <a:effectLst/>
                          <a:highlight>
                            <a:srgbClr val="000000"/>
                          </a:highlight>
                          <a:latin typeface="Times New Roman" panose="02020603050405020304" pitchFamily="18" charset="0"/>
                          <a:ea typeface="Calibri" panose="020F0502020204030204" pitchFamily="34" charset="0"/>
                          <a:cs typeface="Times New Roman" panose="02020603050405020304" pitchFamily="18" charset="0"/>
                        </a:rPr>
                        <a:t>Column1</a:t>
                      </a:r>
                      <a:endParaRPr lang="en-IN" sz="1400" kern="100" dirty="0">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sz="1600" b="1" kern="1200" dirty="0">
                          <a:solidFill>
                            <a:srgbClr val="FFFFFF"/>
                          </a:solidFill>
                          <a:effectLst/>
                          <a:highlight>
                            <a:srgbClr val="000000"/>
                          </a:highlight>
                          <a:latin typeface="Times New Roman" panose="02020603050405020304" pitchFamily="18" charset="0"/>
                          <a:ea typeface="Calibri" panose="020F0502020204030204" pitchFamily="34" charset="0"/>
                          <a:cs typeface="Times New Roman" panose="02020603050405020304" pitchFamily="18" charset="0"/>
                        </a:rPr>
                        <a:t>Precision</a:t>
                      </a:r>
                      <a:endParaRPr lang="en-IN" sz="1400" kern="100" dirty="0">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sz="1600" b="1" kern="1200" dirty="0">
                          <a:solidFill>
                            <a:srgbClr val="FFFFFF"/>
                          </a:solidFill>
                          <a:effectLst/>
                          <a:highlight>
                            <a:srgbClr val="000000"/>
                          </a:highlight>
                          <a:latin typeface="Times New Roman" panose="02020603050405020304" pitchFamily="18" charset="0"/>
                          <a:ea typeface="Calibri" panose="020F0502020204030204" pitchFamily="34" charset="0"/>
                          <a:cs typeface="Times New Roman" panose="02020603050405020304" pitchFamily="18" charset="0"/>
                        </a:rPr>
                        <a:t>recall</a:t>
                      </a:r>
                      <a:endParaRPr lang="en-IN" sz="1400" kern="100" dirty="0">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sz="1600" b="1" kern="1200" dirty="0">
                          <a:solidFill>
                            <a:srgbClr val="FFFFFF"/>
                          </a:solidFill>
                          <a:effectLst/>
                          <a:highlight>
                            <a:srgbClr val="000000"/>
                          </a:highlight>
                          <a:latin typeface="Times New Roman" panose="02020603050405020304" pitchFamily="18" charset="0"/>
                          <a:ea typeface="Calibri" panose="020F0502020204030204" pitchFamily="34" charset="0"/>
                          <a:cs typeface="Times New Roman" panose="02020603050405020304" pitchFamily="18" charset="0"/>
                        </a:rPr>
                        <a:t>F1-score</a:t>
                      </a:r>
                      <a:endParaRPr lang="en-IN" sz="1400" kern="100" dirty="0">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sz="1600" b="1" kern="1200" dirty="0">
                          <a:solidFill>
                            <a:srgbClr val="FFFFFF"/>
                          </a:solidFill>
                          <a:effectLst/>
                          <a:highlight>
                            <a:srgbClr val="000000"/>
                          </a:highlight>
                          <a:latin typeface="Times New Roman" panose="02020603050405020304" pitchFamily="18" charset="0"/>
                          <a:ea typeface="Calibri" panose="020F0502020204030204" pitchFamily="34" charset="0"/>
                          <a:cs typeface="Times New Roman" panose="02020603050405020304" pitchFamily="18" charset="0"/>
                        </a:rPr>
                        <a:t>Support</a:t>
                      </a:r>
                      <a:endParaRPr lang="en-IN" sz="1400" kern="100" dirty="0">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72883733"/>
                  </a:ext>
                </a:extLst>
              </a:tr>
              <a:tr h="338837">
                <a:tc>
                  <a:txBody>
                    <a:bodyPr/>
                    <a:lstStyle/>
                    <a:p>
                      <a:pPr algn="ctr">
                        <a:lnSpc>
                          <a:spcPct val="115000"/>
                        </a:lnSpc>
                        <a:spcAft>
                          <a:spcPts val="800"/>
                        </a:spcAft>
                      </a:pPr>
                      <a:r>
                        <a:rPr lang="en-US" sz="1600" b="1" kern="12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Negative</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0.78</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0.77</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0.77</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1120</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71191916"/>
                  </a:ext>
                </a:extLst>
              </a:tr>
              <a:tr h="338837">
                <a:tc>
                  <a:txBody>
                    <a:bodyPr/>
                    <a:lstStyle/>
                    <a:p>
                      <a:pPr algn="ctr">
                        <a:lnSpc>
                          <a:spcPct val="115000"/>
                        </a:lnSpc>
                        <a:spcAft>
                          <a:spcPts val="800"/>
                        </a:spcAft>
                      </a:pPr>
                      <a:r>
                        <a:rPr lang="en-US" sz="1600" b="1" kern="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Neutral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0.59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0.54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0.56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1113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84977478"/>
                  </a:ext>
                </a:extLst>
              </a:tr>
              <a:tr h="338837">
                <a:tc>
                  <a:txBody>
                    <a:bodyPr/>
                    <a:lstStyle/>
                    <a:p>
                      <a:pPr algn="ctr">
                        <a:lnSpc>
                          <a:spcPct val="115000"/>
                        </a:lnSpc>
                        <a:spcAft>
                          <a:spcPts val="800"/>
                        </a:spcAft>
                      </a:pPr>
                      <a:r>
                        <a:rPr lang="en-US" sz="1600" b="1" kern="12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Positive</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0.86</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0.89</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0.88</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3018</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51139918"/>
                  </a:ext>
                </a:extLst>
              </a:tr>
              <a:tr h="338837">
                <a:tc>
                  <a:txBody>
                    <a:bodyPr/>
                    <a:lstStyle/>
                    <a:p>
                      <a:pPr algn="ctr">
                        <a:lnSpc>
                          <a:spcPct val="115000"/>
                        </a:lnSpc>
                        <a:spcAft>
                          <a:spcPts val="800"/>
                        </a:spcAft>
                      </a:pPr>
                      <a:r>
                        <a:rPr lang="en-US" sz="1600" b="1" kern="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Accuracy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0.79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5251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94579586"/>
                  </a:ext>
                </a:extLst>
              </a:tr>
              <a:tr h="338837">
                <a:tc>
                  <a:txBody>
                    <a:bodyPr/>
                    <a:lstStyle/>
                    <a:p>
                      <a:pPr algn="ctr">
                        <a:lnSpc>
                          <a:spcPct val="115000"/>
                        </a:lnSpc>
                        <a:spcAft>
                          <a:spcPts val="800"/>
                        </a:spcAft>
                      </a:pPr>
                      <a:r>
                        <a:rPr lang="en-US" sz="1600" b="1" kern="12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Macro avg</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0.74</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0.73</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0.73</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solidFill>
                            <a:srgbClr val="000000"/>
                          </a:solidFill>
                          <a:effectLst/>
                          <a:highlight>
                            <a:srgbClr val="CCCCCC"/>
                          </a:highlight>
                          <a:latin typeface="Times New Roman" panose="02020603050405020304" pitchFamily="18" charset="0"/>
                          <a:ea typeface="Calibri" panose="020F0502020204030204" pitchFamily="34" charset="0"/>
                          <a:cs typeface="Times New Roman" panose="02020603050405020304" pitchFamily="18" charset="0"/>
                        </a:rPr>
                        <a:t>5251</a:t>
                      </a:r>
                      <a:endParaRPr lang="en-IN" sz="1400" kern="100">
                        <a:effectLst/>
                        <a:highlight>
                          <a:srgbClr val="CCCCCC"/>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89709020"/>
                  </a:ext>
                </a:extLst>
              </a:tr>
              <a:tr h="338837">
                <a:tc>
                  <a:txBody>
                    <a:bodyPr/>
                    <a:lstStyle/>
                    <a:p>
                      <a:pPr algn="ctr">
                        <a:lnSpc>
                          <a:spcPct val="115000"/>
                        </a:lnSpc>
                        <a:spcAft>
                          <a:spcPts val="800"/>
                        </a:spcAft>
                      </a:pPr>
                      <a:r>
                        <a:rPr lang="en-US" sz="1600" b="1" kern="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Weighted avg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0.79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0.79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a:effectLst/>
                          <a:latin typeface="Times New Roman" panose="02020603050405020304" pitchFamily="18" charset="0"/>
                          <a:ea typeface="Calibri" panose="020F0502020204030204" pitchFamily="34" charset="0"/>
                          <a:cs typeface="Times New Roman" panose="02020603050405020304" pitchFamily="18" charset="0"/>
                        </a:rPr>
                        <a:t>0.79</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800"/>
                        </a:spcAf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5251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87103284"/>
                  </a:ext>
                </a:extLst>
              </a:tr>
            </a:tbl>
          </a:graphicData>
        </a:graphic>
      </p:graphicFrame>
    </p:spTree>
    <p:extLst>
      <p:ext uri="{BB962C8B-B14F-4D97-AF65-F5344CB8AC3E}">
        <p14:creationId xmlns:p14="http://schemas.microsoft.com/office/powerpoint/2010/main" val="3967656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1F54EE9-86D7-6555-543A-432E5DDE13DE}"/>
              </a:ext>
            </a:extLst>
          </p:cNvPr>
          <p:cNvPicPr>
            <a:picLocks noGrp="1" noChangeAspect="1"/>
          </p:cNvPicPr>
          <p:nvPr>
            <p:ph type="pic" sz="quarter" idx="10"/>
          </p:nvPr>
        </p:nvPicPr>
        <p:blipFill>
          <a:blip r:embed="rId2"/>
          <a:srcRect l="30125" r="30125"/>
          <a:stretch>
            <a:fillRect/>
          </a:stretch>
        </p:blipFill>
        <p:spPr/>
      </p:pic>
      <p:sp>
        <p:nvSpPr>
          <p:cNvPr id="3" name="Title 2">
            <a:extLst>
              <a:ext uri="{FF2B5EF4-FFF2-40B4-BE49-F238E27FC236}">
                <a16:creationId xmlns:a16="http://schemas.microsoft.com/office/drawing/2014/main" id="{F5D4D901-67CC-4287-A1F6-94DE289F8AC9}"/>
              </a:ext>
            </a:extLst>
          </p:cNvPr>
          <p:cNvSpPr>
            <a:spLocks noGrp="1"/>
          </p:cNvSpPr>
          <p:nvPr>
            <p:ph type="title"/>
          </p:nvPr>
        </p:nvSpPr>
        <p:spPr>
          <a:xfrm>
            <a:off x="7978113" y="1401865"/>
            <a:ext cx="2295134" cy="642668"/>
          </a:xfrm>
        </p:spPr>
        <p:txBody>
          <a:bodyPr/>
          <a:lstStyle/>
          <a:p>
            <a:pPr marL="571500" indent="-571500">
              <a:buFont typeface="Wingdings" panose="05000000000000000000" pitchFamily="2" charset="2"/>
              <a:buChar char="q"/>
            </a:pPr>
            <a:r>
              <a:rPr lang="en-US" sz="3600" u="sng" dirty="0">
                <a:latin typeface="Times New Roman" panose="02020603050405020304" pitchFamily="18" charset="0"/>
                <a:cs typeface="Times New Roman" panose="02020603050405020304" pitchFamily="18" charset="0"/>
              </a:rPr>
              <a:t>Index</a:t>
            </a:r>
            <a:endParaRPr lang="en-IN" u="sng" dirty="0"/>
          </a:p>
        </p:txBody>
      </p:sp>
      <p:sp>
        <p:nvSpPr>
          <p:cNvPr id="5" name="Slide Number Placeholder 4">
            <a:extLst>
              <a:ext uri="{FF2B5EF4-FFF2-40B4-BE49-F238E27FC236}">
                <a16:creationId xmlns:a16="http://schemas.microsoft.com/office/drawing/2014/main" id="{F3C88E08-F40A-35C0-366B-DEAADE61F921}"/>
              </a:ext>
            </a:extLst>
          </p:cNvPr>
          <p:cNvSpPr>
            <a:spLocks noGrp="1"/>
          </p:cNvSpPr>
          <p:nvPr>
            <p:ph type="sldNum" sz="quarter" idx="12"/>
          </p:nvPr>
        </p:nvSpPr>
        <p:spPr/>
        <p:txBody>
          <a:bodyPr/>
          <a:lstStyle/>
          <a:p>
            <a:fld id="{45C00377-489B-40EC-B059-26BDDD2E89B9}" type="slidenum">
              <a:rPr lang="en-US" smtClean="0"/>
              <a:pPr/>
              <a:t>2</a:t>
            </a:fld>
            <a:endParaRPr lang="en-US" dirty="0"/>
          </a:p>
        </p:txBody>
      </p:sp>
      <p:sp>
        <p:nvSpPr>
          <p:cNvPr id="11" name="TextBox 10">
            <a:extLst>
              <a:ext uri="{FF2B5EF4-FFF2-40B4-BE49-F238E27FC236}">
                <a16:creationId xmlns:a16="http://schemas.microsoft.com/office/drawing/2014/main" id="{38B9C5E6-F227-D18F-E2F1-49152ECAB355}"/>
              </a:ext>
            </a:extLst>
          </p:cNvPr>
          <p:cNvSpPr txBox="1"/>
          <p:nvPr/>
        </p:nvSpPr>
        <p:spPr>
          <a:xfrm>
            <a:off x="8031130" y="2636281"/>
            <a:ext cx="3536958" cy="2951064"/>
          </a:xfrm>
          <a:prstGeom prst="rect">
            <a:avLst/>
          </a:prstGeom>
          <a:noFill/>
        </p:spPr>
        <p:txBody>
          <a:bodyPr wrap="square">
            <a:spAutoFit/>
          </a:bodyPr>
          <a:lstStyle/>
          <a:p>
            <a:pPr marL="457200" indent="-457200" algn="l">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Introduction</a:t>
            </a:r>
          </a:p>
          <a:p>
            <a:pPr marL="457200" indent="-457200" algn="l">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Objectives </a:t>
            </a:r>
          </a:p>
          <a:p>
            <a:pPr marL="457200" indent="-457200" algn="l">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Data Pre-processing</a:t>
            </a:r>
          </a:p>
          <a:p>
            <a:pPr marL="36900" indent="0" algn="l">
              <a:lnSpc>
                <a:spcPct val="150000"/>
              </a:lnSpc>
              <a:buNone/>
            </a:pPr>
            <a:r>
              <a:rPr lang="en-US" b="1" dirty="0">
                <a:latin typeface="Times New Roman" panose="02020603050405020304" pitchFamily="18" charset="0"/>
                <a:cs typeface="Times New Roman" panose="02020603050405020304" pitchFamily="18" charset="0"/>
              </a:rPr>
              <a:t>           - Data Description </a:t>
            </a:r>
          </a:p>
          <a:p>
            <a:pPr marL="457200" indent="-457200" algn="l">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Exploratory Data Analysis</a:t>
            </a:r>
          </a:p>
          <a:p>
            <a:pPr marL="457200" indent="-457200" algn="l">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Analysis Using Software</a:t>
            </a:r>
          </a:p>
          <a:p>
            <a:pPr marL="457200" indent="-457200" algn="l">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123617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9559-3581-8B06-673D-0688B890183F}"/>
              </a:ext>
            </a:extLst>
          </p:cNvPr>
          <p:cNvSpPr>
            <a:spLocks noGrp="1"/>
          </p:cNvSpPr>
          <p:nvPr>
            <p:ph type="title"/>
          </p:nvPr>
        </p:nvSpPr>
        <p:spPr>
          <a:xfrm>
            <a:off x="990600" y="495915"/>
            <a:ext cx="3365740" cy="637198"/>
          </a:xfrm>
        </p:spPr>
        <p:txBody>
          <a:bodyPr>
            <a:normAutofit fontScale="90000"/>
          </a:bodyPr>
          <a:lstStyle/>
          <a:p>
            <a:pPr marL="457200" indent="-457200">
              <a:buFont typeface="Wingdings" panose="05000000000000000000" pitchFamily="2" charset="2"/>
              <a:buChar char="q"/>
            </a:pPr>
            <a:r>
              <a:rPr lang="en-IN" sz="3200" u="sng"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EF9F44F-EE80-957B-2E3F-F3DE81EE905E}"/>
              </a:ext>
            </a:extLst>
          </p:cNvPr>
          <p:cNvSpPr>
            <a:spLocks noGrp="1"/>
          </p:cNvSpPr>
          <p:nvPr>
            <p:ph idx="1"/>
          </p:nvPr>
        </p:nvSpPr>
        <p:spPr>
          <a:xfrm>
            <a:off x="601693" y="1974668"/>
            <a:ext cx="10988614" cy="4166022"/>
          </a:xfrm>
          <a:ln>
            <a:solidFill>
              <a:schemeClr val="bg1"/>
            </a:solidFill>
          </a:ln>
        </p:spPr>
        <p:style>
          <a:lnRef idx="2">
            <a:schemeClr val="dk1"/>
          </a:lnRef>
          <a:fillRef idx="1">
            <a:schemeClr val="lt1"/>
          </a:fillRef>
          <a:effectRef idx="0">
            <a:schemeClr val="dk1"/>
          </a:effectRef>
          <a:fontRef idx="minor">
            <a:schemeClr val="dk1"/>
          </a:fontRef>
        </p:style>
        <p:txBody>
          <a:bodyPr>
            <a:normAutofit fontScale="85000" lnSpcReduction="20000"/>
          </a:bodyPr>
          <a:lstStyle/>
          <a:p>
            <a:pPr marL="342900" lvl="0" indent="-342900" algn="just">
              <a:lnSpc>
                <a:spcPct val="150000"/>
              </a:lnSpc>
              <a:spcAft>
                <a:spcPts val="80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can conclude that factors like work and life balance, development of skills, benefits and salary, security of job, and growth of career positively impact employee work satisfaction, leading to increased job satisfaction.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can conclude that employees generally satisfied with work-life balance, job security, and career growth, but neutral ratings for salary benefits and work satisfaction suggest that these areas may require improvement or further attention from the company.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can conclude that NLP is technique used to extract keywords from text by identifying the most important and relevant words and phrases based on TF-IDF scores.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can Build suggestion system based on department and place which can suggest the nature of the company.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can conclude that the overall accuracy of the LSTM is 0.7905, indicating that it correctly classified 79.05% of the employee’s ratings.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is a relatively high accuracy, suggesting that the classification is able to effectively distinguishing between positive, negative, and neutral sentiments.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4C0CD34-B456-7740-1FC5-84E69DC3142A}"/>
              </a:ext>
            </a:extLst>
          </p:cNvPr>
          <p:cNvSpPr>
            <a:spLocks noGrp="1"/>
          </p:cNvSpPr>
          <p:nvPr>
            <p:ph type="sldNum" sz="quarter" idx="12"/>
          </p:nvPr>
        </p:nvSpPr>
        <p:spPr/>
        <p:txBody>
          <a:bodyPr/>
          <a:lstStyle/>
          <a:p>
            <a:fld id="{45C00377-489B-40EC-B059-26BDDD2E89B9}" type="slidenum">
              <a:rPr lang="en-US" smtClean="0"/>
              <a:pPr/>
              <a:t>20</a:t>
            </a:fld>
            <a:endParaRPr lang="en-US" dirty="0"/>
          </a:p>
        </p:txBody>
      </p:sp>
    </p:spTree>
    <p:extLst>
      <p:ext uri="{BB962C8B-B14F-4D97-AF65-F5344CB8AC3E}">
        <p14:creationId xmlns:p14="http://schemas.microsoft.com/office/powerpoint/2010/main" val="815418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srcRect/>
          <a:stretch/>
        </p:blipFill>
        <p:spPr/>
      </p:pic>
      <p:sp>
        <p:nvSpPr>
          <p:cNvPr id="13" name="Freeform: Shape 12">
            <a:extLst>
              <a:ext uri="{FF2B5EF4-FFF2-40B4-BE49-F238E27FC236}">
                <a16:creationId xmlns:a16="http://schemas.microsoft.com/office/drawing/2014/main" id="{C6C7DB9E-AAE0-492D-9636-97F97F7754BC}"/>
              </a:ext>
              <a:ext uri="{C183D7F6-B498-43B3-948B-1728B52AA6E4}">
                <adec:decorative xmlns:adec="http://schemas.microsoft.com/office/drawing/2017/decorative" val="1"/>
              </a:ext>
            </a:extLst>
          </p:cNvPr>
          <p:cNvSpPr/>
          <p:nvPr/>
        </p:nvSpPr>
        <p:spPr>
          <a:xfrm>
            <a:off x="0" y="681529"/>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chemeClr val="accent3">
              <a:lumMod val="7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bwMode="blackGray">
          <a:xfrm>
            <a:off x="611241" y="2626229"/>
            <a:ext cx="8731167" cy="1872028"/>
          </a:xfrm>
        </p:spPr>
        <p:txBody>
          <a:bodyPr/>
          <a:lstStyle/>
          <a:p>
            <a:pPr algn="ctr"/>
            <a:r>
              <a:rPr lang="en-US" sz="8800" u="sng" dirty="0"/>
              <a:t>Thank You………</a:t>
            </a:r>
          </a:p>
        </p:txBody>
      </p:sp>
      <p:cxnSp>
        <p:nvCxnSpPr>
          <p:cNvPr id="14" name="Straight Connector 13">
            <a:extLst>
              <a:ext uri="{FF2B5EF4-FFF2-40B4-BE49-F238E27FC236}">
                <a16:creationId xmlns:a16="http://schemas.microsoft.com/office/drawing/2014/main" id="{3FEF4EBC-B646-41B8-852F-28E73136DE22}"/>
              </a:ext>
              <a:ext uri="{C183D7F6-B498-43B3-948B-1728B52AA6E4}">
                <adec:decorative xmlns:adec="http://schemas.microsoft.com/office/drawing/2017/decorative" val="1"/>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52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322730" y="404251"/>
            <a:ext cx="4558553" cy="637198"/>
          </a:xfrm>
        </p:spPr>
        <p:txBody>
          <a:bodyPr>
            <a:normAutofit/>
          </a:bodyPr>
          <a:lstStyle/>
          <a:p>
            <a:pPr marL="571500" indent="-571500">
              <a:buFont typeface="Wingdings" panose="05000000000000000000" pitchFamily="2" charset="2"/>
              <a:buChar char="q"/>
            </a:pPr>
            <a:r>
              <a:rPr lang="en-US" u="sng" dirty="0">
                <a:latin typeface="Times New Roman" panose="02020603050405020304" pitchFamily="18" charset="0"/>
                <a:cs typeface="Times New Roman" panose="02020603050405020304" pitchFamily="18" charset="0"/>
              </a:rPr>
              <a:t>Introduction</a:t>
            </a:r>
            <a:endParaRPr lang="en-US" u="sng" dirty="0"/>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3</a:t>
            </a:fld>
            <a:endParaRPr lang="en-US" dirty="0"/>
          </a:p>
        </p:txBody>
      </p:sp>
      <p:sp>
        <p:nvSpPr>
          <p:cNvPr id="3" name="Content Placeholder 2">
            <a:extLst>
              <a:ext uri="{FF2B5EF4-FFF2-40B4-BE49-F238E27FC236}">
                <a16:creationId xmlns:a16="http://schemas.microsoft.com/office/drawing/2014/main" id="{214580E5-820C-C333-BBAD-4D2EE8E43AAD}"/>
              </a:ext>
            </a:extLst>
          </p:cNvPr>
          <p:cNvSpPr>
            <a:spLocks noGrp="1"/>
          </p:cNvSpPr>
          <p:nvPr>
            <p:ph idx="1"/>
          </p:nvPr>
        </p:nvSpPr>
        <p:spPr>
          <a:xfrm>
            <a:off x="322730" y="1900611"/>
            <a:ext cx="6400800" cy="4455739"/>
          </a:xfrm>
        </p:spPr>
        <p:txBody>
          <a:bodyPr>
            <a:normAutofit lnSpcReduction="10000"/>
          </a:bodyPr>
          <a:lstStyle/>
          <a:p>
            <a:pPr algn="l">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Capgemini is a leading company in consulting, technology services and digital transformation.</a:t>
            </a:r>
          </a:p>
          <a:p>
            <a:pPr algn="l">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The company is known for its innovative and cutting-edge solutions.</a:t>
            </a:r>
          </a:p>
          <a:p>
            <a:pPr algn="l">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Capgemini attracts top talent from around the world due to its diverse portfolio.</a:t>
            </a:r>
          </a:p>
          <a:p>
            <a:pPr algn="l">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The experiences of Capgemini employees shape the work environment and reputation of the company.</a:t>
            </a:r>
          </a:p>
          <a:p>
            <a:pPr algn="l">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Capgemini Employees Reviews dataset is a valuable resource to understand employee satisfaction and company culture.</a:t>
            </a:r>
          </a:p>
        </p:txBody>
      </p:sp>
      <p:pic>
        <p:nvPicPr>
          <p:cNvPr id="5" name="Picture 4">
            <a:extLst>
              <a:ext uri="{FF2B5EF4-FFF2-40B4-BE49-F238E27FC236}">
                <a16:creationId xmlns:a16="http://schemas.microsoft.com/office/drawing/2014/main" id="{5A9CE637-F2CE-D859-B043-2278A2EA2064}"/>
              </a:ext>
            </a:extLst>
          </p:cNvPr>
          <p:cNvPicPr>
            <a:picLocks noChangeAspect="1"/>
          </p:cNvPicPr>
          <p:nvPr/>
        </p:nvPicPr>
        <p:blipFill>
          <a:blip r:embed="rId2"/>
          <a:stretch>
            <a:fillRect/>
          </a:stretch>
        </p:blipFill>
        <p:spPr>
          <a:xfrm>
            <a:off x="7323827" y="1794830"/>
            <a:ext cx="4424284" cy="4235714"/>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F048D2AD-D640-0126-6A52-B03275128F92}"/>
              </a:ext>
              <a:ext uri="{C183D7F6-B498-43B3-948B-1728B52AA6E4}">
                <adec:decorative xmlns:adec="http://schemas.microsoft.com/office/drawing/2017/decorative" val="1"/>
              </a:ext>
            </a:extLst>
          </p:cNvPr>
          <p:cNvSpPr/>
          <p:nvPr/>
        </p:nvSpPr>
        <p:spPr>
          <a:xfrm>
            <a:off x="8361219" y="1539481"/>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2A06424-420A-EE35-F28E-47BEF39E12B8}"/>
              </a:ext>
              <a:ext uri="{C183D7F6-B498-43B3-948B-1728B52AA6E4}">
                <adec:decorative xmlns:adec="http://schemas.microsoft.com/office/drawing/2017/decorative" val="1"/>
              </a:ext>
            </a:extLst>
          </p:cNvPr>
          <p:cNvSpPr/>
          <p:nvPr/>
        </p:nvSpPr>
        <p:spPr>
          <a:xfrm>
            <a:off x="8361219" y="5292118"/>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082A3FC-0A05-10D0-B816-E1AF8BCF789A}"/>
              </a:ext>
              <a:ext uri="{C183D7F6-B498-43B3-948B-1728B52AA6E4}">
                <adec:decorative xmlns:adec="http://schemas.microsoft.com/office/drawing/2017/decorative" val="1"/>
              </a:ext>
            </a:extLst>
          </p:cNvPr>
          <p:cNvSpPr/>
          <p:nvPr/>
        </p:nvSpPr>
        <p:spPr>
          <a:xfrm rot="5400000">
            <a:off x="6367624" y="3415800"/>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C4EA193-9533-F74E-5095-A56F478B82B4}"/>
              </a:ext>
              <a:ext uri="{C183D7F6-B498-43B3-948B-1728B52AA6E4}">
                <adec:decorative xmlns:adec="http://schemas.microsoft.com/office/drawing/2017/decorative" val="1"/>
              </a:ext>
            </a:extLst>
          </p:cNvPr>
          <p:cNvSpPr/>
          <p:nvPr/>
        </p:nvSpPr>
        <p:spPr>
          <a:xfrm rot="5400000">
            <a:off x="10354815" y="3347060"/>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9095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2369" y="1198593"/>
            <a:ext cx="3485231" cy="629730"/>
          </a:xfrm>
        </p:spPr>
        <p:txBody>
          <a:bodyPr>
            <a:normAutofit/>
          </a:bodyPr>
          <a:lstStyle/>
          <a:p>
            <a:pPr marL="571500" indent="-571500" algn="ctr">
              <a:buFont typeface="Wingdings" panose="05000000000000000000" pitchFamily="2" charset="2"/>
              <a:buChar char="q"/>
            </a:pPr>
            <a:r>
              <a:rPr lang="en-US" u="sng" dirty="0">
                <a:latin typeface="Times New Roman" panose="02020603050405020304" pitchFamily="18" charset="0"/>
                <a:cs typeface="Times New Roman" panose="02020603050405020304" pitchFamily="18" charset="0"/>
              </a:rPr>
              <a:t>Objectives</a:t>
            </a:r>
          </a:p>
        </p:txBody>
      </p:sp>
      <p:sp>
        <p:nvSpPr>
          <p:cNvPr id="8" name="Text Placeholder 7"/>
          <p:cNvSpPr>
            <a:spLocks noGrp="1"/>
          </p:cNvSpPr>
          <p:nvPr>
            <p:ph type="body" sz="half" idx="2"/>
          </p:nvPr>
        </p:nvSpPr>
        <p:spPr>
          <a:xfrm>
            <a:off x="715993" y="2327723"/>
            <a:ext cx="3717984" cy="4211189"/>
          </a:xfrm>
        </p:spPr>
        <p:txBody>
          <a:bodyPr>
            <a:normAutofit fontScale="85000" lnSpcReduction="20000"/>
          </a:bodyPr>
          <a:lstStyle/>
          <a:p>
            <a:pPr marL="285750" indent="-28575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To identify the trends and patterns of employee satisfaction.</a:t>
            </a:r>
          </a:p>
          <a:p>
            <a:pPr marL="285750" indent="-28575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To identify the primary factors affecting on Employee satisfaction.</a:t>
            </a:r>
          </a:p>
          <a:p>
            <a:pPr marL="285750" indent="-28575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To develop a natural language processing (NLP) model to extract keywords from product description.</a:t>
            </a:r>
          </a:p>
          <a:p>
            <a:pPr marL="285750" indent="-28575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Develop a recommendation system that offers tailored suggestions.</a:t>
            </a:r>
          </a:p>
          <a:p>
            <a:pPr marL="285750" indent="-285750" algn="l">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To develop a Multiclass Sentiment Classification model that classifies employees rating as Positive, Negative and Neutral.</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4</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srcRect l="16295" r="16295"/>
          <a:stretch/>
        </p:blipFill>
        <p:spPr>
          <a:xfrm>
            <a:off x="5488236" y="273852"/>
            <a:ext cx="6380644" cy="6310295"/>
          </a:xfrm>
        </p:spPr>
      </p:pic>
    </p:spTree>
    <p:extLst>
      <p:ext uri="{BB962C8B-B14F-4D97-AF65-F5344CB8AC3E}">
        <p14:creationId xmlns:p14="http://schemas.microsoft.com/office/powerpoint/2010/main" val="47185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4DA141-A1D4-7B75-7DD8-FC6A9C71C439}"/>
              </a:ext>
            </a:extLst>
          </p:cNvPr>
          <p:cNvSpPr>
            <a:spLocks noGrp="1"/>
          </p:cNvSpPr>
          <p:nvPr>
            <p:ph type="sldNum" sz="quarter" idx="11"/>
          </p:nvPr>
        </p:nvSpPr>
        <p:spPr/>
        <p:txBody>
          <a:bodyPr/>
          <a:lstStyle/>
          <a:p>
            <a:fld id="{45C00377-489B-40EC-B059-26BDDD2E89B9}" type="slidenum">
              <a:rPr lang="en-US" smtClean="0"/>
              <a:pPr/>
              <a:t>5</a:t>
            </a:fld>
            <a:endParaRPr lang="en-US" dirty="0"/>
          </a:p>
        </p:txBody>
      </p:sp>
      <p:sp>
        <p:nvSpPr>
          <p:cNvPr id="3" name="TextBox 2">
            <a:extLst>
              <a:ext uri="{FF2B5EF4-FFF2-40B4-BE49-F238E27FC236}">
                <a16:creationId xmlns:a16="http://schemas.microsoft.com/office/drawing/2014/main" id="{41AD0667-B3E1-5CAA-98CB-FED4D6FCDD07}"/>
              </a:ext>
            </a:extLst>
          </p:cNvPr>
          <p:cNvSpPr txBox="1"/>
          <p:nvPr/>
        </p:nvSpPr>
        <p:spPr>
          <a:xfrm>
            <a:off x="199136" y="136525"/>
            <a:ext cx="4166560" cy="523220"/>
          </a:xfrm>
          <a:prstGeom prst="rect">
            <a:avLst/>
          </a:prstGeom>
          <a:noFill/>
        </p:spPr>
        <p:txBody>
          <a:bodyPr wrap="square" rtlCol="0">
            <a:spAutoFit/>
          </a:bodyPr>
          <a:lstStyle/>
          <a:p>
            <a:pPr marL="571500" indent="-571500">
              <a:buFont typeface="Wingdings" panose="05000000000000000000" pitchFamily="2" charset="2"/>
              <a:buChar char="q"/>
            </a:pPr>
            <a:r>
              <a:rPr lang="en-US" sz="2800" b="1" u="sng" dirty="0">
                <a:latin typeface="Times New Roman" panose="02020603050405020304" pitchFamily="18" charset="0"/>
                <a:cs typeface="Times New Roman" panose="02020603050405020304" pitchFamily="18" charset="0"/>
              </a:rPr>
              <a:t>Data</a:t>
            </a:r>
            <a:r>
              <a:rPr lang="en-US" sz="2800" b="1" dirty="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Description</a:t>
            </a:r>
            <a:r>
              <a:rPr lang="en-US" sz="2800" b="1"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D1DBB974-D3E7-4CEE-2D46-A27A48A73C22}"/>
              </a:ext>
            </a:extLst>
          </p:cNvPr>
          <p:cNvSpPr txBox="1"/>
          <p:nvPr/>
        </p:nvSpPr>
        <p:spPr>
          <a:xfrm>
            <a:off x="1179661" y="672509"/>
            <a:ext cx="9883344" cy="1490664"/>
          </a:xfrm>
          <a:prstGeom prst="rect">
            <a:avLst/>
          </a:prstGeom>
          <a:noFill/>
        </p:spPr>
        <p:txBody>
          <a:bodyPr wrap="square" rtlCol="0">
            <a:spAutoFit/>
          </a:bodyPr>
          <a:lstStyle/>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Here is short overview of Data:</a:t>
            </a:r>
          </a:p>
          <a:p>
            <a:pPr marL="342900" lvl="0" indent="-342900">
              <a:lnSpc>
                <a:spcPct val="107000"/>
              </a:lnSpc>
              <a:buFont typeface="Wingdings" panose="05000000000000000000" pitchFamily="2"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Source: Kaggle.com</a:t>
            </a:r>
          </a:p>
          <a:p>
            <a:pPr marL="342900" lvl="0" indent="-342900">
              <a:lnSpc>
                <a:spcPct val="107000"/>
              </a:lnSpc>
              <a:buFont typeface="Wingdings" panose="05000000000000000000" pitchFamily="2"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IN" sz="2000" kern="100"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https://www.kaggle.com/datasets/manishkr1754/capgemini-employee-reviews-dataset</a:t>
            </a: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BE13CE5-25F0-FCBE-7D2D-5F5EB2F9182D}"/>
              </a:ext>
            </a:extLst>
          </p:cNvPr>
          <p:cNvPicPr>
            <a:picLocks noChangeAspect="1"/>
          </p:cNvPicPr>
          <p:nvPr/>
        </p:nvPicPr>
        <p:blipFill>
          <a:blip r:embed="rId2"/>
          <a:stretch>
            <a:fillRect/>
          </a:stretch>
        </p:blipFill>
        <p:spPr>
          <a:xfrm>
            <a:off x="1179661" y="1964267"/>
            <a:ext cx="9883344" cy="4392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3188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9D79-2309-2695-4B5A-CA3F02A57689}"/>
              </a:ext>
            </a:extLst>
          </p:cNvPr>
          <p:cNvSpPr>
            <a:spLocks noGrp="1"/>
          </p:cNvSpPr>
          <p:nvPr>
            <p:ph type="title"/>
          </p:nvPr>
        </p:nvSpPr>
        <p:spPr>
          <a:xfrm>
            <a:off x="534173" y="1460099"/>
            <a:ext cx="4081163" cy="496019"/>
          </a:xfrm>
        </p:spPr>
        <p:txBody>
          <a:bodyPr>
            <a:noAutofit/>
          </a:bodyPr>
          <a:lstStyle/>
          <a:p>
            <a:pPr marL="571500" indent="-571500">
              <a:buFont typeface="Wingdings" panose="05000000000000000000" pitchFamily="2" charset="2"/>
              <a:buChar char="q"/>
            </a:pPr>
            <a:r>
              <a:rPr lang="en-US" sz="2800" u="sng" dirty="0">
                <a:latin typeface="Times New Roman" panose="02020603050405020304" pitchFamily="18" charset="0"/>
                <a:cs typeface="Times New Roman" panose="02020603050405020304" pitchFamily="18" charset="0"/>
              </a:rPr>
              <a:t>Data preprocessing </a:t>
            </a:r>
            <a:endParaRPr lang="en-IN" sz="2800"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567A38C-AD6B-B0E2-10D9-3783696462BF}"/>
              </a:ext>
            </a:extLst>
          </p:cNvPr>
          <p:cNvSpPr>
            <a:spLocks noGrp="1"/>
          </p:cNvSpPr>
          <p:nvPr>
            <p:ph type="body" sz="half" idx="2"/>
          </p:nvPr>
        </p:nvSpPr>
        <p:spPr>
          <a:xfrm>
            <a:off x="758857" y="2492556"/>
            <a:ext cx="3631794" cy="2812211"/>
          </a:xfrm>
        </p:spPr>
        <p:txBody>
          <a:bodyPr>
            <a:normAutofit fontScale="92500" lnSpcReduction="20000"/>
          </a:bodyPr>
          <a:lstStyle/>
          <a:p>
            <a:pPr marL="285750" indent="-285750">
              <a:lnSpc>
                <a:spcPct val="15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Data Cleaning : This involves identify and correcting errors or inconsistent present in the data. </a:t>
            </a:r>
          </a:p>
          <a:p>
            <a:pPr marL="285750" indent="-285750">
              <a:lnSpc>
                <a:spcPct val="15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Dealing with missing values: We deleted the missing values rows because we cant replace that missing values.</a:t>
            </a: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AC64D40-B26B-FC4B-D704-253109428E22}"/>
              </a:ext>
            </a:extLst>
          </p:cNvPr>
          <p:cNvSpPr>
            <a:spLocks noGrp="1"/>
          </p:cNvSpPr>
          <p:nvPr>
            <p:ph type="sldNum" sz="quarter" idx="12"/>
          </p:nvPr>
        </p:nvSpPr>
        <p:spPr/>
        <p:txBody>
          <a:bodyPr/>
          <a:lstStyle/>
          <a:p>
            <a:fld id="{45C00377-489B-40EC-B059-26BDDD2E89B9}" type="slidenum">
              <a:rPr lang="en-US" smtClean="0"/>
              <a:pPr/>
              <a:t>6</a:t>
            </a:fld>
            <a:endParaRPr lang="en-US" dirty="0"/>
          </a:p>
        </p:txBody>
      </p:sp>
      <p:pic>
        <p:nvPicPr>
          <p:cNvPr id="6" name="Picture 5">
            <a:extLst>
              <a:ext uri="{FF2B5EF4-FFF2-40B4-BE49-F238E27FC236}">
                <a16:creationId xmlns:a16="http://schemas.microsoft.com/office/drawing/2014/main" id="{0D9CA8D4-6AD5-C487-62CD-C8986298D86E}"/>
              </a:ext>
            </a:extLst>
          </p:cNvPr>
          <p:cNvPicPr>
            <a:picLocks noChangeAspect="1"/>
          </p:cNvPicPr>
          <p:nvPr/>
        </p:nvPicPr>
        <p:blipFill>
          <a:blip r:embed="rId2"/>
          <a:stretch>
            <a:fillRect/>
          </a:stretch>
        </p:blipFill>
        <p:spPr>
          <a:xfrm>
            <a:off x="5562586" y="1185322"/>
            <a:ext cx="2800350" cy="448735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ADD446E-4FBF-E061-331B-F4EAAFE22E59}"/>
              </a:ext>
            </a:extLst>
          </p:cNvPr>
          <p:cNvPicPr>
            <a:picLocks noChangeAspect="1"/>
          </p:cNvPicPr>
          <p:nvPr/>
        </p:nvPicPr>
        <p:blipFill>
          <a:blip r:embed="rId3"/>
          <a:stretch>
            <a:fillRect/>
          </a:stretch>
        </p:blipFill>
        <p:spPr>
          <a:xfrm>
            <a:off x="8781277" y="1625594"/>
            <a:ext cx="2800350" cy="3606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7298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1897091" y="1143549"/>
            <a:ext cx="8397815" cy="637198"/>
          </a:xfrm>
        </p:spPr>
        <p:txBody>
          <a:bodyPr>
            <a:normAutofit fontScale="90000"/>
          </a:bodyPr>
          <a:lstStyle/>
          <a:p>
            <a:pPr marL="342900" indent="-342900">
              <a:buFont typeface="Wingdings" panose="05000000000000000000" pitchFamily="2" charset="2"/>
              <a:buChar char="§"/>
            </a:pPr>
            <a:r>
              <a:rPr lang="en-US" sz="2400" u="sng" dirty="0">
                <a:latin typeface="Times New Roman" panose="02020603050405020304" pitchFamily="18" charset="0"/>
                <a:cs typeface="Times New Roman" panose="02020603050405020304" pitchFamily="18" charset="0"/>
              </a:rPr>
              <a:t>Count Plot of ratings for different features</a:t>
            </a: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7</a:t>
            </a:fld>
            <a:endParaRPr lang="en-US" dirty="0"/>
          </a:p>
        </p:txBody>
      </p:sp>
      <p:pic>
        <p:nvPicPr>
          <p:cNvPr id="4" name="Picture 3">
            <a:extLst>
              <a:ext uri="{FF2B5EF4-FFF2-40B4-BE49-F238E27FC236}">
                <a16:creationId xmlns:a16="http://schemas.microsoft.com/office/drawing/2014/main" id="{C2AEFF4F-FCA4-E9DE-47C6-531EA50B6DB5}"/>
              </a:ext>
            </a:extLst>
          </p:cNvPr>
          <p:cNvPicPr>
            <a:picLocks noChangeAspect="1"/>
          </p:cNvPicPr>
          <p:nvPr/>
        </p:nvPicPr>
        <p:blipFill>
          <a:blip r:embed="rId2"/>
          <a:stretch>
            <a:fillRect/>
          </a:stretch>
        </p:blipFill>
        <p:spPr>
          <a:xfrm>
            <a:off x="1585783" y="1821137"/>
            <a:ext cx="9020428" cy="32157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E372869-66B9-F6DA-358A-13F7435D7656}"/>
              </a:ext>
            </a:extLst>
          </p:cNvPr>
          <p:cNvSpPr txBox="1"/>
          <p:nvPr/>
        </p:nvSpPr>
        <p:spPr>
          <a:xfrm>
            <a:off x="1585783" y="5157101"/>
            <a:ext cx="9020429" cy="1200329"/>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Interpretation:</a:t>
            </a:r>
          </a:p>
          <a:p>
            <a:pPr marL="285750" indent="-285750" algn="just">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 work life balance, job security and  career growth the employees gives mostly positive rating that means they are satisfied with the company with these features.</a:t>
            </a:r>
          </a:p>
          <a:p>
            <a:pPr marL="285750" indent="-285750" algn="just">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 salary benefit and work satisfaction contains the mostly neutral counts of the employees.</a:t>
            </a:r>
          </a:p>
        </p:txBody>
      </p:sp>
      <p:sp>
        <p:nvSpPr>
          <p:cNvPr id="2" name="TextBox 1">
            <a:extLst>
              <a:ext uri="{FF2B5EF4-FFF2-40B4-BE49-F238E27FC236}">
                <a16:creationId xmlns:a16="http://schemas.microsoft.com/office/drawing/2014/main" id="{33E0522F-DEFE-2D6F-FE5A-24B743B760D8}"/>
              </a:ext>
            </a:extLst>
          </p:cNvPr>
          <p:cNvSpPr txBox="1"/>
          <p:nvPr/>
        </p:nvSpPr>
        <p:spPr>
          <a:xfrm>
            <a:off x="3408869" y="370032"/>
            <a:ext cx="5374257" cy="646331"/>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Exploratory Data Analysis</a:t>
            </a:r>
            <a:endParaRPr lang="en-IN" sz="36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85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1867769" y="390261"/>
            <a:ext cx="7931989" cy="637198"/>
          </a:xfrm>
        </p:spPr>
        <p:txBody>
          <a:bodyPr>
            <a:normAutofit/>
          </a:bodyPr>
          <a:lstStyle/>
          <a:p>
            <a:pPr marL="571500" indent="-571500" algn="ctr">
              <a:buFont typeface="Wingdings" panose="05000000000000000000" pitchFamily="2" charset="2"/>
              <a:buChar char="§"/>
            </a:pPr>
            <a:r>
              <a:rPr lang="en-US" sz="2400" u="sng" dirty="0">
                <a:latin typeface="Times New Roman" panose="02020603050405020304" pitchFamily="18" charset="0"/>
                <a:cs typeface="Times New Roman" panose="02020603050405020304" pitchFamily="18" charset="0"/>
              </a:rPr>
              <a:t>Donut Plot of Employees in department</a:t>
            </a: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8</a:t>
            </a:fld>
            <a:endParaRPr lang="en-US" dirty="0"/>
          </a:p>
        </p:txBody>
      </p:sp>
      <p:sp>
        <p:nvSpPr>
          <p:cNvPr id="5" name="TextBox 4">
            <a:extLst>
              <a:ext uri="{FF2B5EF4-FFF2-40B4-BE49-F238E27FC236}">
                <a16:creationId xmlns:a16="http://schemas.microsoft.com/office/drawing/2014/main" id="{2E372869-66B9-F6DA-358A-13F7435D7656}"/>
              </a:ext>
            </a:extLst>
          </p:cNvPr>
          <p:cNvSpPr txBox="1"/>
          <p:nvPr/>
        </p:nvSpPr>
        <p:spPr>
          <a:xfrm>
            <a:off x="8170652" y="2480945"/>
            <a:ext cx="3782683" cy="3416320"/>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Interpretation: </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 this pie chart, the software development department has the most employee count that is 34.3%.</a:t>
            </a:r>
          </a:p>
          <a:p>
            <a:pPr marL="285750" indent="-285750" algn="just">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 26.1% employee in the Capgemini company work in the other departments like, Telecom department, Marketing department, cyber security, resource management etc.</a:t>
            </a:r>
          </a:p>
          <a:p>
            <a:pPr algn="just"/>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6303832-7BBE-4560-1086-9BF14013A030}"/>
              </a:ext>
            </a:extLst>
          </p:cNvPr>
          <p:cNvPicPr>
            <a:picLocks noChangeAspect="1"/>
          </p:cNvPicPr>
          <p:nvPr/>
        </p:nvPicPr>
        <p:blipFill>
          <a:blip r:embed="rId2"/>
          <a:stretch>
            <a:fillRect/>
          </a:stretch>
        </p:blipFill>
        <p:spPr>
          <a:xfrm>
            <a:off x="0" y="1952073"/>
            <a:ext cx="7641771" cy="4197067"/>
          </a:xfrm>
          <a:prstGeom prst="rect">
            <a:avLst/>
          </a:prstGeom>
        </p:spPr>
      </p:pic>
      <p:pic>
        <p:nvPicPr>
          <p:cNvPr id="3" name="Picture 2">
            <a:extLst>
              <a:ext uri="{FF2B5EF4-FFF2-40B4-BE49-F238E27FC236}">
                <a16:creationId xmlns:a16="http://schemas.microsoft.com/office/drawing/2014/main" id="{3F4B47F5-1FCF-B68F-5807-1689A4A65B31}"/>
              </a:ext>
            </a:extLst>
          </p:cNvPr>
          <p:cNvPicPr>
            <a:picLocks noChangeAspect="1"/>
          </p:cNvPicPr>
          <p:nvPr/>
        </p:nvPicPr>
        <p:blipFill>
          <a:blip r:embed="rId3"/>
          <a:stretch>
            <a:fillRect/>
          </a:stretch>
        </p:blipFill>
        <p:spPr>
          <a:xfrm>
            <a:off x="1532626" y="1952073"/>
            <a:ext cx="4301138" cy="257211"/>
          </a:xfrm>
          <a:prstGeom prst="rect">
            <a:avLst/>
          </a:prstGeom>
        </p:spPr>
      </p:pic>
    </p:spTree>
    <p:extLst>
      <p:ext uri="{BB962C8B-B14F-4D97-AF65-F5344CB8AC3E}">
        <p14:creationId xmlns:p14="http://schemas.microsoft.com/office/powerpoint/2010/main" val="398160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7626951" y="2406770"/>
            <a:ext cx="3959526" cy="3522945"/>
          </a:xfrm>
        </p:spPr>
        <p:txBody>
          <a:bodyPr>
            <a:normAutofit/>
          </a:bodyPr>
          <a:lstStyle/>
          <a:p>
            <a:pPr marL="285750" indent="-28575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The strong correlation in between career growth and work life balance is (0.76).</a:t>
            </a:r>
          </a:p>
          <a:p>
            <a:pPr marL="285750" indent="-28575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The weakest correlation between salary and benefits and job security(0.58).</a:t>
            </a:r>
          </a:p>
          <a:p>
            <a:pPr marL="285750" indent="-28575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This means that employees who are satisfied with their jobs also satisfied with other aspects of their work such as work life balance, skill development, salary and benefits.</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9</a:t>
            </a:fld>
            <a:endParaRPr lang="en-US" dirty="0"/>
          </a:p>
        </p:txBody>
      </p:sp>
      <p:sp>
        <p:nvSpPr>
          <p:cNvPr id="5" name="TextBox 4">
            <a:extLst>
              <a:ext uri="{FF2B5EF4-FFF2-40B4-BE49-F238E27FC236}">
                <a16:creationId xmlns:a16="http://schemas.microsoft.com/office/drawing/2014/main" id="{F71CE6C7-A2C3-0CAE-4CFB-9C9F358BD652}"/>
              </a:ext>
            </a:extLst>
          </p:cNvPr>
          <p:cNvSpPr txBox="1"/>
          <p:nvPr/>
        </p:nvSpPr>
        <p:spPr>
          <a:xfrm>
            <a:off x="8282052" y="1223956"/>
            <a:ext cx="2649324" cy="646331"/>
          </a:xfrm>
          <a:prstGeom prst="rect">
            <a:avLst/>
          </a:prstGeom>
          <a:noFill/>
        </p:spPr>
        <p:txBody>
          <a:bodyPr wrap="square" rtlCol="0">
            <a:spAutoFit/>
          </a:bodyPr>
          <a:lstStyle/>
          <a:p>
            <a:pPr marL="571500" indent="-571500">
              <a:buFont typeface="Wingdings" panose="05000000000000000000" pitchFamily="2" charset="2"/>
              <a:buChar char="§"/>
            </a:pPr>
            <a:r>
              <a:rPr lang="en-IN" sz="3600" b="1" u="sng" dirty="0">
                <a:latin typeface="Times New Roman" panose="02020603050405020304" pitchFamily="18" charset="0"/>
                <a:cs typeface="Times New Roman" panose="02020603050405020304" pitchFamily="18" charset="0"/>
              </a:rPr>
              <a:t>Heatmap</a:t>
            </a:r>
          </a:p>
        </p:txBody>
      </p:sp>
      <p:pic>
        <p:nvPicPr>
          <p:cNvPr id="9" name="Picture 8">
            <a:extLst>
              <a:ext uri="{FF2B5EF4-FFF2-40B4-BE49-F238E27FC236}">
                <a16:creationId xmlns:a16="http://schemas.microsoft.com/office/drawing/2014/main" id="{C96BBA03-3DEC-BD35-FC57-8374F629B246}"/>
              </a:ext>
            </a:extLst>
          </p:cNvPr>
          <p:cNvPicPr>
            <a:picLocks noChangeAspect="1"/>
          </p:cNvPicPr>
          <p:nvPr/>
        </p:nvPicPr>
        <p:blipFill>
          <a:blip r:embed="rId3"/>
          <a:stretch>
            <a:fillRect/>
          </a:stretch>
        </p:blipFill>
        <p:spPr>
          <a:xfrm>
            <a:off x="340659" y="928284"/>
            <a:ext cx="6436268" cy="50014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1352384"/>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3.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Winter presentation</Template>
  <TotalTime>1679</TotalTime>
  <Words>1468</Words>
  <Application>Microsoft Office PowerPoint</Application>
  <PresentationFormat>Widescreen</PresentationFormat>
  <Paragraphs>241</Paragraphs>
  <Slides>21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Gill Sans</vt:lpstr>
      <vt:lpstr>Times New Roman</vt:lpstr>
      <vt:lpstr>Wingdings</vt:lpstr>
      <vt:lpstr>Office Theme</vt:lpstr>
      <vt:lpstr>A Comprehensive Study of Capgemini Employee Reviews</vt:lpstr>
      <vt:lpstr>Index</vt:lpstr>
      <vt:lpstr>Introduction</vt:lpstr>
      <vt:lpstr>Objectives</vt:lpstr>
      <vt:lpstr>PowerPoint Presentation</vt:lpstr>
      <vt:lpstr>Data preprocessing </vt:lpstr>
      <vt:lpstr>Count Plot of ratings for different features</vt:lpstr>
      <vt:lpstr>Donut Plot of Employees in department</vt:lpstr>
      <vt:lpstr>PowerPoint Presentation</vt:lpstr>
      <vt:lpstr>Word Cloud</vt:lpstr>
      <vt:lpstr>Natural language processing model </vt:lpstr>
      <vt:lpstr>Extract key words from likes and dislikes</vt:lpstr>
      <vt:lpstr>Employees suggestion system</vt:lpstr>
      <vt:lpstr>Sentiment Analysis</vt:lpstr>
      <vt:lpstr>PowerPoint Presentation</vt:lpstr>
      <vt:lpstr>PowerPoint Presentation</vt:lpstr>
      <vt:lpstr>PowerPoint Presentation</vt:lpstr>
      <vt:lpstr>Sentiment Analysis using LStm</vt:lpstr>
      <vt:lpstr>Sentiment Analysis using LSTM</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Capgemini Employee Reviews</dc:title>
  <dc:creator>Rohit Dixit</dc:creator>
  <cp:lastModifiedBy>Suraj Jagtap</cp:lastModifiedBy>
  <cp:revision>83</cp:revision>
  <dcterms:created xsi:type="dcterms:W3CDTF">2024-03-12T13:16:59Z</dcterms:created>
  <dcterms:modified xsi:type="dcterms:W3CDTF">2024-07-16T08:59:18Z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